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6"/>
  </p:handoutMasterIdLst>
  <p:sldIdLst>
    <p:sldId id="256" r:id="rId2"/>
    <p:sldId id="293" r:id="rId3"/>
    <p:sldId id="313" r:id="rId4"/>
    <p:sldId id="295" r:id="rId5"/>
    <p:sldId id="304" r:id="rId6"/>
    <p:sldId id="305" r:id="rId7"/>
    <p:sldId id="306" r:id="rId8"/>
    <p:sldId id="307" r:id="rId9"/>
    <p:sldId id="308" r:id="rId10"/>
    <p:sldId id="309" r:id="rId11"/>
    <p:sldId id="311" r:id="rId12"/>
    <p:sldId id="310" r:id="rId13"/>
    <p:sldId id="312" r:id="rId14"/>
    <p:sldId id="291" r:id="rId15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EB4E7-11BA-41DB-9933-FE22C09921D3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37615-26E5-42F5-95A1-AB94A9DCC1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123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515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4582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99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7151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397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71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53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7474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65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070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28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8B39B3F-0C67-4F1F-890B-F051F90600B7}" type="datetimeFigureOut">
              <a:rPr lang="cs-CZ" smtClean="0"/>
              <a:t>30.03.2016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A32A13-DC67-4123-8E68-563BF5131DE5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67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39687" y="43166"/>
            <a:ext cx="10058400" cy="3566160"/>
          </a:xfrm>
        </p:spPr>
        <p:txBody>
          <a:bodyPr/>
          <a:lstStyle/>
          <a:p>
            <a:r>
              <a:rPr lang="cs-CZ" dirty="0" smtClean="0"/>
              <a:t>Specifická pravidla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73834" y="3609326"/>
            <a:ext cx="9673087" cy="884252"/>
          </a:xfrm>
        </p:spPr>
        <p:txBody>
          <a:bodyPr>
            <a:normAutofit/>
          </a:bodyPr>
          <a:lstStyle/>
          <a:p>
            <a:r>
              <a:rPr lang="cs-CZ" dirty="0" smtClean="0"/>
              <a:t>Výzva č. 6 IROP – Režijní výdaje mas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767751" y="5775573"/>
            <a:ext cx="11059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Mgr. Helena Kosová								31. 3. 2016, Jince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537" y="4987744"/>
            <a:ext cx="1493649" cy="108975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188" y="208232"/>
            <a:ext cx="6452559" cy="102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1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3362371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Obecné informace o Výzvě č. 6 IROP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82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Obecné informace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9891924"/>
              </p:ext>
            </p:extLst>
          </p:nvPr>
        </p:nvGraphicFramePr>
        <p:xfrm>
          <a:off x="1097280" y="1872142"/>
          <a:ext cx="10058400" cy="41572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044380"/>
                <a:gridCol w="601402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cs-CZ" sz="2200" b="1" dirty="0" smtClean="0"/>
                        <a:t>Specifický cíl 4.2</a:t>
                      </a:r>
                      <a:endParaRPr lang="cs-CZ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2200" b="0" dirty="0" smtClean="0"/>
                        <a:t>Posílení kapacit komunitně</a:t>
                      </a:r>
                      <a:r>
                        <a:rPr lang="cs-CZ" sz="2200" b="0" baseline="0" dirty="0" smtClean="0"/>
                        <a:t> vedeného místního rozvoje za účelem zlepšení řídících a administrativních schopností MAS</a:t>
                      </a:r>
                      <a:endParaRPr lang="cs-CZ" sz="2200" b="0" dirty="0"/>
                    </a:p>
                  </a:txBody>
                  <a:tcPr anchor="ctr"/>
                </a:tc>
              </a:tr>
              <a:tr h="900000">
                <a:tc>
                  <a:txBody>
                    <a:bodyPr/>
                    <a:lstStyle/>
                    <a:p>
                      <a:pPr algn="l"/>
                      <a:r>
                        <a:rPr lang="cs-CZ" sz="2200" b="1" dirty="0" smtClean="0"/>
                        <a:t>Průběžná výzva</a:t>
                      </a:r>
                      <a:r>
                        <a:rPr lang="cs-CZ" sz="2200" b="1" baseline="0" dirty="0" smtClean="0"/>
                        <a:t> č. 6</a:t>
                      </a:r>
                      <a:endParaRPr lang="cs-CZ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2200" dirty="0" smtClean="0"/>
                        <a:t>Přípravné a podpůrné činnosti, provozní a animační činnosti MAS</a:t>
                      </a:r>
                      <a:endParaRPr lang="cs-CZ" sz="2200" b="0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cs-CZ" sz="2200" b="1" dirty="0" smtClean="0"/>
                        <a:t>Datum zahájení</a:t>
                      </a:r>
                      <a:r>
                        <a:rPr lang="cs-CZ" sz="2200" b="1" baseline="0" dirty="0" smtClean="0"/>
                        <a:t> příjmu žádostí</a:t>
                      </a:r>
                      <a:endParaRPr lang="cs-CZ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2200" dirty="0" smtClean="0"/>
                        <a:t>30.</a:t>
                      </a:r>
                      <a:r>
                        <a:rPr lang="cs-CZ" sz="2200" baseline="0" dirty="0" smtClean="0"/>
                        <a:t> 09. 2015</a:t>
                      </a:r>
                      <a:endParaRPr lang="cs-CZ" sz="2200" b="0" dirty="0" smtClean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cs-CZ" sz="2200" b="1" dirty="0" smtClean="0"/>
                        <a:t>Ukončení</a:t>
                      </a:r>
                      <a:r>
                        <a:rPr lang="cs-CZ" sz="2200" b="1" baseline="0" dirty="0" smtClean="0"/>
                        <a:t> příjmu žádostí</a:t>
                      </a:r>
                      <a:endParaRPr lang="cs-CZ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2200" b="0" dirty="0" smtClean="0"/>
                        <a:t>30. 06. 2018</a:t>
                      </a:r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/>
                      <a:r>
                        <a:rPr lang="cs-CZ" sz="2200" b="1" dirty="0" smtClean="0"/>
                        <a:t>Nová platnost pravidel Výzvy</a:t>
                      </a:r>
                      <a:r>
                        <a:rPr lang="cs-CZ" sz="2200" b="1" baseline="0" dirty="0" smtClean="0"/>
                        <a:t> č. 6</a:t>
                      </a:r>
                      <a:endParaRPr lang="cs-CZ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2200" dirty="0" smtClean="0"/>
                        <a:t>od 19. 02. 2016</a:t>
                      </a:r>
                      <a:endParaRPr lang="cs-CZ" sz="2200" b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99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Obecné informace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4681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Žadatel může podat žádost nejdříve v době, kdy má strategii CLLD zaregistrovanou v MS2014+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DOPORUČENÍ </a:t>
            </a:r>
            <a:r>
              <a:rPr lang="cs-CZ" sz="2400" dirty="0" smtClean="0"/>
              <a:t>– podání žádosti o podporu v době, kdy strategie CLLD úspěšně prošla hodnocením formálních náležitostí a přijatelnosti – </a:t>
            </a: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ZATÍM NEMÁME VÝSLEDKY K DISPOZICI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Podmínkou vydání rozhodnutí o poskytnutí dotace je schválená SCLLD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Žádat můžeme o proplacení </a:t>
            </a: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VŠECH </a:t>
            </a:r>
            <a:r>
              <a:rPr lang="cs-CZ" sz="2400" dirty="0" smtClean="0"/>
              <a:t>výdajů zrealizovaných od zahájení projektu (01.01.2015), a to jak uhrazených, tak neuhrazených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5857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Podporované aktivity – Provozní činnosti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0330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Příprava strategie,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Vzdělávání zaměstnanců a členů povinných orgánů MAS,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Aktualizace SCLLD, evaluace a monitorování SCLLD,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Zpracování a vyhlášení výzvy MAS, konzultace žadatelům, příjem žádostí o podporu, posuzování souladu projektu se strategií CLLD, kontrola přijatelnosti a formální náležitostí, věcné hodnocení, výběr projektů, kontroly na místě v době udržitelnosti, apod.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54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Podporované aktivity – Animace SCLLD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Propagace SCLLD – workshopy, besedy, konference,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Semináře pro žadatele a příjemce k vyhlášeným výzvám MAS.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084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Podporované aktivity – Animace škol a školských zařízení v OP VVV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Metodická pomoc ZŠ a MŠ s výběrem vhodných šablon,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Školení pro žadatele a příjemce ZŠ a MŠ,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Konzultační činnosti při realizaci projektu, metodická pomoc při zpracování zpráv o realizaci a udržitelnosti projektu, s vypořádáním připomínek ke zprávám o realizaci, při kontrole na místě.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297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Struktura financování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Podíl financování z CZV: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EFRR		95 %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Státní rozpočet	0 %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Příjemce		5 %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Způsobilé výdaje: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Osobní výdaje – od 01. 01. 2015,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Ostatní výdaje – od 01. 07. 2015.</a:t>
            </a: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439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Způsobilé výdaje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1321" y="1845733"/>
            <a:ext cx="11473132" cy="463270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Osobní náklady </a:t>
            </a:r>
            <a:r>
              <a:rPr lang="cs-CZ" sz="2200" dirty="0" smtClean="0"/>
              <a:t>– hrubá mzda zaměstnanců MAS a členů povinných orgánů MAS, DPČ, DPP, odměny členů povinných orgánů MAS za výkon funkce,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Režijní výdaje </a:t>
            </a:r>
            <a:r>
              <a:rPr lang="cs-CZ" sz="2200" dirty="0" smtClean="0"/>
              <a:t>– spotřeba energie, nájem kanceláře MAS, poštovné, telefonní a internetové poplatky, tvorba, správa, provoz a </a:t>
            </a:r>
            <a:r>
              <a:rPr lang="cs-CZ" sz="2200" dirty="0" err="1" smtClean="0"/>
              <a:t>hosting</a:t>
            </a:r>
            <a:r>
              <a:rPr lang="cs-CZ" sz="2200" dirty="0" smtClean="0"/>
              <a:t> povinných webových stránek MAS,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Cestovné </a:t>
            </a:r>
            <a:r>
              <a:rPr lang="cs-CZ" sz="2200" dirty="0" smtClean="0"/>
              <a:t>– služební cesty, pohonné hmoty, stravné, ubytování,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Pořízení materiálu </a:t>
            </a:r>
            <a:r>
              <a:rPr lang="cs-CZ" sz="2200" dirty="0" smtClean="0"/>
              <a:t>– odborné publikace, spotřební materiál, pohoštění při seminářích, vazba a tisk materiálů,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Pořízení majetku </a:t>
            </a:r>
            <a:r>
              <a:rPr lang="cs-CZ" sz="2200" dirty="0" smtClean="0"/>
              <a:t>– software, licence, kancelářské vybavení, osobní automobil,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Nákup služeb </a:t>
            </a:r>
            <a:r>
              <a:rPr lang="cs-CZ" sz="2200" dirty="0" smtClean="0"/>
              <a:t>– vzdělávání zaměstnanců a členů povinných orgánů MAS, pronájem prostor, právní, auditorské a účetní služby, aj.,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200" b="1" dirty="0" smtClean="0"/>
              <a:t>Povinná publicita </a:t>
            </a:r>
            <a:r>
              <a:rPr lang="cs-CZ" sz="2200" dirty="0" smtClean="0"/>
              <a:t>– na webu popis projektu, viditelná loga, billboard A3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406288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Způsobilé výdaje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64234" y="1845733"/>
            <a:ext cx="10929668" cy="459819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Výše způsobilých výdajů jsou omezeny </a:t>
            </a:r>
            <a:r>
              <a:rPr lang="cs-CZ" sz="2400" b="1" dirty="0" smtClean="0"/>
              <a:t>limity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b="1" dirty="0" smtClean="0"/>
              <a:t>Závazné </a:t>
            </a:r>
            <a:r>
              <a:rPr lang="cs-CZ" sz="2400" dirty="0" smtClean="0"/>
              <a:t>limity – mzdy a odměny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sz="2400" b="1" dirty="0" smtClean="0"/>
              <a:t>Doporučené</a:t>
            </a:r>
            <a:r>
              <a:rPr lang="cs-CZ" sz="2400" dirty="0" smtClean="0"/>
              <a:t> limity – vzdělávání zaměstnanců, spotřeba materiálu, pronájem prostor a kanceláře MAS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6096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Monitorovací indikátory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 smtClean="0"/>
              <a:t>9 35 08 </a:t>
            </a:r>
            <a:r>
              <a:rPr lang="cs-CZ" sz="2400" dirty="0" smtClean="0"/>
              <a:t>– Počet úspěšně zrealizovaných výzev místní akční skupinou</a:t>
            </a:r>
          </a:p>
          <a:p>
            <a:endParaRPr lang="cs-CZ" sz="2400" dirty="0"/>
          </a:p>
          <a:p>
            <a:endParaRPr lang="cs-CZ" sz="2400" dirty="0" smtClean="0"/>
          </a:p>
          <a:p>
            <a:r>
              <a:rPr lang="cs-CZ" sz="2400" b="1" dirty="0" smtClean="0"/>
              <a:t>8 20 00 </a:t>
            </a:r>
            <a:r>
              <a:rPr lang="cs-CZ" sz="2400" dirty="0" smtClean="0"/>
              <a:t>– Počet uskutečněných školení, seminářů, workshopů a konferencí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1151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důležité podrobnosti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9918652" cy="4434296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i="1" dirty="0" smtClean="0"/>
              <a:t>Zaměstnanci MAS nebo organizace hrazených z IROP, organizace vytvořené zaměstnanci MAS, </a:t>
            </a:r>
            <a:r>
              <a:rPr lang="cs-CZ" sz="2400" b="1" i="1" dirty="0" smtClean="0">
                <a:solidFill>
                  <a:schemeClr val="accent1">
                    <a:lumMod val="50000"/>
                  </a:schemeClr>
                </a:solidFill>
              </a:rPr>
              <a:t>nesmí zpracovávat projekty </a:t>
            </a:r>
            <a:r>
              <a:rPr lang="cs-CZ" sz="2400" i="1" dirty="0" smtClean="0"/>
              <a:t>do dotačních titulů uvedených ve strategii CLLD, zpracovávat projekty do strategií ostatních MAS,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Zde je využíváno kombinované financování – je tedy nutné s dodavateli (dle pravidel) vyjednat splatnost faktur minimálně 30 dní,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Z důvodu finanční závěrky státního rozpočtu nelze provádět platby na účty příjemců od poloviny prosince do začátku února.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08818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Naše žádost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Podána bude po přijetí kladného hodnocení formálnosti a přijatelnosti žádosti o podporu SCLLD,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Po obdržení rozhodnutí o poskytnutí dotace podáme ihned žádost o platbu – předpoklad proplacení – </a:t>
            </a: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do ½ prosince 2016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Žádost bude podána na podporu nákladů za období let </a:t>
            </a: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2015 – 2018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sz="2400" dirty="0" smtClean="0"/>
              <a:t>Rozdělena bude na </a:t>
            </a:r>
            <a:r>
              <a:rPr lang="cs-CZ" sz="2400" b="1" dirty="0" smtClean="0">
                <a:solidFill>
                  <a:schemeClr val="accent1">
                    <a:lumMod val="50000"/>
                  </a:schemeClr>
                </a:solidFill>
              </a:rPr>
              <a:t>10 etap </a:t>
            </a:r>
            <a:r>
              <a:rPr lang="cs-CZ" sz="2400" dirty="0" smtClean="0"/>
              <a:t>= 10 žádostí o platbu v průběhu realizace pro zajištění pravidelného příjmu finančních prostředků a zdravého cash-</a:t>
            </a:r>
            <a:r>
              <a:rPr lang="cs-CZ" sz="2400" dirty="0" err="1" smtClean="0"/>
              <a:t>flow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06838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Děkujeme za pozornost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38" y="3312748"/>
            <a:ext cx="1493649" cy="1089754"/>
          </a:xfrm>
        </p:spPr>
      </p:pic>
      <p:sp>
        <p:nvSpPr>
          <p:cNvPr id="5" name="TextovéPole 4"/>
          <p:cNvSpPr txBox="1"/>
          <p:nvPr/>
        </p:nvSpPr>
        <p:spPr>
          <a:xfrm>
            <a:off x="1097280" y="5460521"/>
            <a:ext cx="7856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Sledujte nás: </a:t>
            </a:r>
            <a:r>
              <a:rPr lang="cs-CZ" u="sng" dirty="0" smtClean="0">
                <a:solidFill>
                  <a:schemeClr val="accent6">
                    <a:lumMod val="50000"/>
                  </a:schemeClr>
                </a:solidFill>
              </a:rPr>
              <a:t>www.masbrdy.cz</a:t>
            </a:r>
            <a:endParaRPr lang="cs-CZ" u="sn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653</TotalTime>
  <Words>658</Words>
  <Application>Microsoft Office PowerPoint</Application>
  <PresentationFormat>Širokoúhlá obrazovka</PresentationFormat>
  <Paragraphs>79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8" baseType="lpstr">
      <vt:lpstr>Calibri</vt:lpstr>
      <vt:lpstr>Calibri Light</vt:lpstr>
      <vt:lpstr>Wingdings</vt:lpstr>
      <vt:lpstr>Retrospektiva</vt:lpstr>
      <vt:lpstr>Specifická pravidla</vt:lpstr>
      <vt:lpstr>Obecné informace o Výzvě č. 6 IROP</vt:lpstr>
      <vt:lpstr>Obecné informace</vt:lpstr>
      <vt:lpstr>Obecné informace</vt:lpstr>
      <vt:lpstr>Podporované aktivity – Provozní činnosti</vt:lpstr>
      <vt:lpstr>Podporované aktivity – Animace SCLLD</vt:lpstr>
      <vt:lpstr>Podporované aktivity – Animace škol a školských zařízení v OP VVV</vt:lpstr>
      <vt:lpstr>Struktura financování</vt:lpstr>
      <vt:lpstr>Způsobilé výdaje</vt:lpstr>
      <vt:lpstr>Způsobilé výdaje</vt:lpstr>
      <vt:lpstr>Monitorovací indikátory</vt:lpstr>
      <vt:lpstr>Další důležité podrobnosti</vt:lpstr>
      <vt:lpstr>Naše žádost</vt:lpstr>
      <vt:lpstr>Děkujeme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Obecná a specifická pravidla IROP pro SCLLD</dc:title>
  <dc:creator>Věrka Hronková</dc:creator>
  <cp:lastModifiedBy>Věrka Hronková</cp:lastModifiedBy>
  <cp:revision>63</cp:revision>
  <cp:lastPrinted>2016-03-30T12:41:55Z</cp:lastPrinted>
  <dcterms:created xsi:type="dcterms:W3CDTF">2016-03-24T08:22:26Z</dcterms:created>
  <dcterms:modified xsi:type="dcterms:W3CDTF">2016-03-30T12:47:00Z</dcterms:modified>
</cp:coreProperties>
</file>