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2"/>
  </p:notesMasterIdLst>
  <p:sldIdLst>
    <p:sldId id="256" r:id="rId2"/>
    <p:sldId id="258" r:id="rId3"/>
    <p:sldId id="269" r:id="rId4"/>
    <p:sldId id="261" r:id="rId5"/>
    <p:sldId id="263" r:id="rId6"/>
    <p:sldId id="260" r:id="rId7"/>
    <p:sldId id="257" r:id="rId8"/>
    <p:sldId id="264" r:id="rId9"/>
    <p:sldId id="265" r:id="rId10"/>
    <p:sldId id="266" r:id="rId11"/>
    <p:sldId id="267" r:id="rId12"/>
    <p:sldId id="262" r:id="rId13"/>
    <p:sldId id="271" r:id="rId14"/>
    <p:sldId id="272" r:id="rId15"/>
    <p:sldId id="268" r:id="rId16"/>
    <p:sldId id="274" r:id="rId17"/>
    <p:sldId id="278" r:id="rId18"/>
    <p:sldId id="279" r:id="rId19"/>
    <p:sldId id="296" r:id="rId20"/>
    <p:sldId id="297" r:id="rId21"/>
    <p:sldId id="298" r:id="rId22"/>
    <p:sldId id="280" r:id="rId23"/>
    <p:sldId id="282" r:id="rId24"/>
    <p:sldId id="287" r:id="rId25"/>
    <p:sldId id="290" r:id="rId26"/>
    <p:sldId id="291" r:id="rId27"/>
    <p:sldId id="293" r:id="rId28"/>
    <p:sldId id="292" r:id="rId29"/>
    <p:sldId id="294" r:id="rId30"/>
    <p:sldId id="295" r:id="rId3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839" autoAdjust="0"/>
    <p:restoredTop sz="98273" autoAdjust="0"/>
  </p:normalViewPr>
  <p:slideViewPr>
    <p:cSldViewPr>
      <p:cViewPr>
        <p:scale>
          <a:sx n="94" d="100"/>
          <a:sy n="94" d="100"/>
        </p:scale>
        <p:origin x="-121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A40FFC-1BFB-4DD7-BDCA-47004ACFBFEF}" type="datetimeFigureOut">
              <a:rPr lang="cs-CZ" smtClean="0"/>
              <a:t>17.2.2020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A256BA-5FF8-4B4A-AAD7-41E594293F3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0988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A256BA-5FF8-4B4A-AAD7-41E594293F30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397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A256BA-5FF8-4B4A-AAD7-41E594293F30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75784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A256BA-5FF8-4B4A-AAD7-41E594293F30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71716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A256BA-5FF8-4B4A-AAD7-41E594293F30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94921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nice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CA9FC7A-593B-4C2A-B606-11407AEBE662}" type="datetimeFigureOut">
              <a:rPr lang="cs-CZ" smtClean="0"/>
              <a:t>17.2.2020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3279B02-0C6D-47B3-B327-A1BDDF5E9AA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A9FC7A-593B-4C2A-B606-11407AEBE662}" type="datetimeFigureOut">
              <a:rPr lang="cs-CZ" smtClean="0"/>
              <a:t>17.2.2020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279B02-0C6D-47B3-B327-A1BDDF5E9AA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A9FC7A-593B-4C2A-B606-11407AEBE662}" type="datetimeFigureOut">
              <a:rPr lang="cs-CZ" smtClean="0"/>
              <a:t>17.2.2020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279B02-0C6D-47B3-B327-A1BDDF5E9AA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A9FC7A-593B-4C2A-B606-11407AEBE662}" type="datetimeFigureOut">
              <a:rPr lang="cs-CZ" smtClean="0"/>
              <a:t>17.2.2020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279B02-0C6D-47B3-B327-A1BDDF5E9AA7}" type="slidenum">
              <a:rPr lang="cs-CZ" smtClean="0"/>
              <a:t>‹#›</a:t>
            </a:fld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A9FC7A-593B-4C2A-B606-11407AEBE662}" type="datetimeFigureOut">
              <a:rPr lang="cs-CZ" smtClean="0"/>
              <a:t>17.2.2020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279B02-0C6D-47B3-B327-A1BDDF5E9AA7}" type="slidenum">
              <a:rPr lang="cs-CZ" smtClean="0"/>
              <a:t>‹#›</a:t>
            </a:fld>
            <a:endParaRPr lang="cs-CZ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A9FC7A-593B-4C2A-B606-11407AEBE662}" type="datetimeFigureOut">
              <a:rPr lang="cs-CZ" smtClean="0"/>
              <a:t>17.2.2020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279B02-0C6D-47B3-B327-A1BDDF5E9AA7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A9FC7A-593B-4C2A-B606-11407AEBE662}" type="datetimeFigureOut">
              <a:rPr lang="cs-CZ" smtClean="0"/>
              <a:t>17.2.2020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279B02-0C6D-47B3-B327-A1BDDF5E9AA7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A9FC7A-593B-4C2A-B606-11407AEBE662}" type="datetimeFigureOut">
              <a:rPr lang="cs-CZ" smtClean="0"/>
              <a:t>17.2.2020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279B02-0C6D-47B3-B327-A1BDDF5E9AA7}" type="slidenum">
              <a:rPr lang="cs-CZ" smtClean="0"/>
              <a:t>‹#›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A9FC7A-593B-4C2A-B606-11407AEBE662}" type="datetimeFigureOut">
              <a:rPr lang="cs-CZ" smtClean="0"/>
              <a:t>17.2.2020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279B02-0C6D-47B3-B327-A1BDDF5E9AA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CA9FC7A-593B-4C2A-B606-11407AEBE662}" type="datetimeFigureOut">
              <a:rPr lang="cs-CZ" smtClean="0"/>
              <a:t>17.2.2020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279B02-0C6D-47B3-B327-A1BDDF5E9AA7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CA9FC7A-593B-4C2A-B606-11407AEBE662}" type="datetimeFigureOut">
              <a:rPr lang="cs-CZ" smtClean="0"/>
              <a:t>17.2.2020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3279B02-0C6D-47B3-B327-A1BDDF5E9AA7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nice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nice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CA9FC7A-593B-4C2A-B606-11407AEBE662}" type="datetimeFigureOut">
              <a:rPr lang="cs-CZ" smtClean="0"/>
              <a:t>17.2.2020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3279B02-0C6D-47B3-B327-A1BDDF5E9AA7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masbrdy.cz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szif.cz/cs/prv2014-1921" TargetMode="Externa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szif.cz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76553" y="1628800"/>
            <a:ext cx="7772400" cy="3051770"/>
          </a:xfrm>
        </p:spPr>
        <p:txBody>
          <a:bodyPr>
            <a:normAutofit/>
          </a:bodyPr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SEMINÁŘ PRO ŽADATELE  </a:t>
            </a:r>
            <a:br>
              <a:rPr lang="cs-CZ" dirty="0" smtClean="0">
                <a:solidFill>
                  <a:schemeClr val="tx1"/>
                </a:solidFill>
              </a:rPr>
            </a:br>
            <a:r>
              <a:rPr lang="cs-CZ" sz="3600" dirty="0" smtClean="0"/>
              <a:t> k 3. výzvě MAS Brdy</a:t>
            </a:r>
            <a:br>
              <a:rPr lang="cs-CZ" sz="3600" dirty="0" smtClean="0"/>
            </a:b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 smtClean="0"/>
              <a:t>z </a:t>
            </a:r>
            <a:r>
              <a:rPr lang="cs-CZ" sz="3600" dirty="0" smtClean="0"/>
              <a:t>Programu rozvoje venkova</a:t>
            </a:r>
            <a:endParaRPr lang="cs-CZ" sz="3600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Users\Manažer IROP.Lenovo-PC\Desktop\Práce\Obrázky a loga\IROP_CZ_RO_B_C-RGB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365" y="44624"/>
            <a:ext cx="7606508" cy="1255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Manažer IROP.Lenovo-PC\Desktop\Práce\Obrázky a loga\logo mas brdy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8873" y="516087"/>
            <a:ext cx="720080" cy="533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Podnadpis 2"/>
          <p:cNvSpPr txBox="1">
            <a:spLocks/>
          </p:cNvSpPr>
          <p:nvPr/>
        </p:nvSpPr>
        <p:spPr>
          <a:xfrm>
            <a:off x="122365" y="5661248"/>
            <a:ext cx="2736304" cy="1104528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1600" dirty="0" smtClean="0"/>
              <a:t>Vlachová Petra</a:t>
            </a:r>
          </a:p>
          <a:p>
            <a:pPr marL="0" indent="0" algn="ctr">
              <a:buNone/>
            </a:pPr>
            <a:r>
              <a:rPr lang="cs-CZ" sz="1600" dirty="0" smtClean="0"/>
              <a:t>MAS Brdy</a:t>
            </a:r>
          </a:p>
          <a:p>
            <a:pPr marL="0" indent="0" algn="ctr">
              <a:buNone/>
            </a:pPr>
            <a:r>
              <a:rPr lang="cs-CZ" sz="1600" dirty="0" smtClean="0"/>
              <a:t>17. 2. 2020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2944805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268760"/>
            <a:ext cx="8579296" cy="4353347"/>
          </a:xfrm>
        </p:spPr>
        <p:txBody>
          <a:bodyPr>
            <a:normAutofit fontScale="92500" lnSpcReduction="10000"/>
          </a:bodyPr>
          <a:lstStyle/>
          <a:p>
            <a:endParaRPr lang="cs-CZ" sz="2800" dirty="0"/>
          </a:p>
          <a:p>
            <a:r>
              <a:rPr lang="cs-CZ" sz="2400" dirty="0" smtClean="0"/>
              <a:t>Realizací </a:t>
            </a:r>
            <a:r>
              <a:rPr lang="cs-CZ" sz="2400" dirty="0"/>
              <a:t>projektu vznikne samostatný funkční celek. </a:t>
            </a:r>
          </a:p>
          <a:p>
            <a:r>
              <a:rPr lang="cs-CZ" sz="2400" dirty="0" smtClean="0"/>
              <a:t>Projekt </a:t>
            </a:r>
            <a:r>
              <a:rPr lang="cs-CZ" sz="2400" dirty="0"/>
              <a:t>musí být realizován na území MAS. </a:t>
            </a:r>
          </a:p>
          <a:p>
            <a:r>
              <a:rPr lang="cs-CZ" sz="2400" dirty="0" smtClean="0"/>
              <a:t>Lhůta </a:t>
            </a:r>
            <a:r>
              <a:rPr lang="cs-CZ" sz="2400" dirty="0"/>
              <a:t>vázanosti na účel trvá 5 let od data převedení dotace na účet příjemce. </a:t>
            </a:r>
          </a:p>
          <a:p>
            <a:r>
              <a:rPr lang="cs-CZ" sz="2400" dirty="0" smtClean="0"/>
              <a:t>Žadatel </a:t>
            </a:r>
            <a:r>
              <a:rPr lang="cs-CZ" sz="2400" dirty="0"/>
              <a:t>musí splnit podmínku finančního zdraví u projektů, jejichž způsobilé výdaje, ze kterých je stanovena dotace, </a:t>
            </a:r>
            <a:r>
              <a:rPr lang="cs-CZ" sz="2400" dirty="0" smtClean="0"/>
              <a:t>přesahuje 1.000.000,- Kč </a:t>
            </a:r>
            <a:endParaRPr lang="cs-CZ" sz="2400" dirty="0"/>
          </a:p>
          <a:p>
            <a:pPr marL="109728" indent="0">
              <a:buNone/>
            </a:pPr>
            <a:r>
              <a:rPr lang="cs-CZ" sz="2400" dirty="0" smtClean="0"/>
              <a:t>		- Nevztahuje </a:t>
            </a:r>
            <a:r>
              <a:rPr lang="cs-CZ" sz="2400" dirty="0"/>
              <a:t>se na obce, svazky obcí, </a:t>
            </a:r>
            <a:r>
              <a:rPr lang="cs-CZ" sz="2400" dirty="0" smtClean="0"/>
              <a:t>   			   příspěvkové organizace</a:t>
            </a:r>
            <a:r>
              <a:rPr lang="cs-CZ" sz="2400" dirty="0"/>
              <a:t>, spolky, pobočné </a:t>
            </a:r>
            <a:r>
              <a:rPr lang="cs-CZ" sz="2400" dirty="0" smtClean="0"/>
              <a:t>		             spolky</a:t>
            </a:r>
            <a:r>
              <a:rPr lang="cs-CZ" sz="2400" dirty="0"/>
              <a:t>, ústavy, </a:t>
            </a:r>
            <a:r>
              <a:rPr lang="cs-CZ" sz="2400" dirty="0" smtClean="0"/>
              <a:t>o.p.s</a:t>
            </a:r>
            <a:r>
              <a:rPr lang="cs-CZ" sz="2400" dirty="0"/>
              <a:t>., </a:t>
            </a:r>
            <a:r>
              <a:rPr lang="cs-CZ" sz="2400" dirty="0" err="1"/>
              <a:t>z.s.p.o</a:t>
            </a:r>
            <a:r>
              <a:rPr lang="cs-CZ" sz="2400" dirty="0"/>
              <a:t>. církevní </a:t>
            </a:r>
            <a:r>
              <a:rPr lang="cs-CZ" sz="2400" dirty="0" smtClean="0"/>
              <a:t>			   organizace </a:t>
            </a:r>
            <a:r>
              <a:rPr lang="cs-CZ" sz="2400" dirty="0"/>
              <a:t>a náboženské </a:t>
            </a:r>
            <a:r>
              <a:rPr lang="cs-CZ" sz="2400" dirty="0" smtClean="0"/>
              <a:t>společnosti</a:t>
            </a:r>
            <a:r>
              <a:rPr lang="cs-CZ" sz="2400" dirty="0"/>
              <a:t>, </a:t>
            </a:r>
            <a:r>
              <a:rPr lang="cs-CZ" sz="2400" dirty="0" smtClean="0"/>
              <a:t>			   nadace</a:t>
            </a:r>
            <a:r>
              <a:rPr lang="cs-CZ" sz="2400" dirty="0"/>
              <a:t>, školní statky/podniky </a:t>
            </a:r>
          </a:p>
          <a:p>
            <a:endParaRPr lang="cs-CZ" sz="2800" dirty="0"/>
          </a:p>
          <a:p>
            <a:pPr marL="109728" indent="0">
              <a:buNone/>
            </a:pPr>
            <a:endParaRPr lang="cs-CZ" sz="2800" dirty="0" smtClean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sz="4400" dirty="0"/>
              <a:t/>
            </a:r>
            <a:br>
              <a:rPr lang="cs-CZ" sz="4400" dirty="0"/>
            </a:br>
            <a:r>
              <a:rPr lang="cs-CZ" sz="4400" dirty="0"/>
              <a:t>Společné podmínky pro všechny </a:t>
            </a:r>
            <a:r>
              <a:rPr lang="cs-CZ" sz="4400" dirty="0" err="1"/>
              <a:t>Fiche</a:t>
            </a:r>
            <a:r>
              <a:rPr lang="cs-CZ" sz="4400" dirty="0"/>
              <a:t> </a:t>
            </a:r>
            <a:br>
              <a:rPr lang="cs-CZ" sz="4400" dirty="0"/>
            </a:br>
            <a:endParaRPr lang="cs-CZ" dirty="0"/>
          </a:p>
        </p:txBody>
      </p:sp>
      <p:pic>
        <p:nvPicPr>
          <p:cNvPr id="4" name="Picture 3" descr="C:\Users\kosova\Desktop\Práce\Obrázky a loga\IROP_CZ_RO_B_C-RGB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877272"/>
            <a:ext cx="4364354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4203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98376" y="1340768"/>
            <a:ext cx="8147248" cy="4608512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cs-CZ" sz="1600" dirty="0" smtClean="0"/>
              <a:t> </a:t>
            </a:r>
          </a:p>
          <a:p>
            <a:r>
              <a:rPr lang="cs-CZ" sz="1800" dirty="0" smtClean="0"/>
              <a:t>Údaje </a:t>
            </a:r>
            <a:r>
              <a:rPr lang="cs-CZ" sz="1800" dirty="0"/>
              <a:t>o projektu jsou úplné od data podání </a:t>
            </a:r>
            <a:r>
              <a:rPr lang="cs-CZ" sz="1800" dirty="0" err="1"/>
              <a:t>ŽoD</a:t>
            </a:r>
            <a:r>
              <a:rPr lang="cs-CZ" sz="1800" dirty="0"/>
              <a:t> po dobu 10 let od proplacení dotace </a:t>
            </a:r>
            <a:r>
              <a:rPr lang="cs-CZ" sz="1800" dirty="0" smtClean="0"/>
              <a:t>( doba archivace</a:t>
            </a:r>
            <a:r>
              <a:rPr lang="cs-CZ" sz="1800" dirty="0"/>
              <a:t>). </a:t>
            </a:r>
            <a:endParaRPr lang="cs-CZ" sz="1800" dirty="0" smtClean="0"/>
          </a:p>
          <a:p>
            <a:pPr marL="109728" indent="0">
              <a:buNone/>
            </a:pPr>
            <a:endParaRPr lang="cs-CZ" sz="1800" dirty="0"/>
          </a:p>
          <a:p>
            <a:r>
              <a:rPr lang="cs-CZ" sz="1800" dirty="0" err="1" smtClean="0"/>
              <a:t>ŽoD</a:t>
            </a:r>
            <a:r>
              <a:rPr lang="cs-CZ" sz="1800" dirty="0" smtClean="0"/>
              <a:t> </a:t>
            </a:r>
            <a:r>
              <a:rPr lang="cs-CZ" sz="1800" dirty="0"/>
              <a:t>musí obdržet v rámci preferenčních kritérií minimální počet bodů stanovený pro danou </a:t>
            </a:r>
            <a:r>
              <a:rPr lang="cs-CZ" sz="1800" dirty="0" err="1"/>
              <a:t>Fichi</a:t>
            </a:r>
            <a:r>
              <a:rPr lang="cs-CZ" sz="1800" dirty="0"/>
              <a:t>. </a:t>
            </a:r>
            <a:endParaRPr lang="cs-CZ" sz="1800" dirty="0" smtClean="0"/>
          </a:p>
          <a:p>
            <a:pPr marL="109728" indent="0">
              <a:buNone/>
            </a:pPr>
            <a:endParaRPr lang="cs-CZ" sz="1800" dirty="0" smtClean="0"/>
          </a:p>
          <a:p>
            <a:pPr marL="109728" indent="0">
              <a:buNone/>
            </a:pPr>
            <a:endParaRPr lang="cs-CZ" sz="1800" dirty="0"/>
          </a:p>
          <a:p>
            <a:pPr marL="109728" indent="0">
              <a:buNone/>
            </a:pPr>
            <a:endParaRPr lang="cs-CZ" sz="1800" dirty="0"/>
          </a:p>
          <a:p>
            <a:r>
              <a:rPr lang="cs-CZ" sz="1800" b="1" dirty="0" smtClean="0">
                <a:solidFill>
                  <a:srgbClr val="FF0000"/>
                </a:solidFill>
              </a:rPr>
              <a:t>Upozornění :  žadatel</a:t>
            </a:r>
            <a:r>
              <a:rPr lang="cs-CZ" sz="1800" b="1" dirty="0">
                <a:solidFill>
                  <a:srgbClr val="FF0000"/>
                </a:solidFill>
              </a:rPr>
              <a:t>, </a:t>
            </a:r>
            <a:r>
              <a:rPr lang="cs-CZ" sz="1800" b="1" dirty="0" smtClean="0">
                <a:solidFill>
                  <a:srgbClr val="FF0000"/>
                </a:solidFill>
              </a:rPr>
              <a:t>musí </a:t>
            </a:r>
            <a:r>
              <a:rPr lang="cs-CZ" sz="1800" b="1" dirty="0">
                <a:solidFill>
                  <a:srgbClr val="FF0000"/>
                </a:solidFill>
              </a:rPr>
              <a:t>být zapsán v Evidenci údajů o skutečných </a:t>
            </a:r>
            <a:r>
              <a:rPr lang="cs-CZ" sz="1800" b="1" dirty="0" smtClean="0">
                <a:solidFill>
                  <a:srgbClr val="FF0000"/>
                </a:solidFill>
              </a:rPr>
              <a:t>majitelích</a:t>
            </a:r>
            <a:endParaRPr lang="cs-CZ" sz="1800" b="1" dirty="0">
              <a:solidFill>
                <a:srgbClr val="FF0000"/>
              </a:solidFill>
            </a:endParaRPr>
          </a:p>
        </p:txBody>
      </p:sp>
      <p:pic>
        <p:nvPicPr>
          <p:cNvPr id="4" name="Picture 3" descr="C:\Users\kosova\Desktop\Práce\Obrázky a loga\IROP_CZ_RO_B_C-RGB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877272"/>
            <a:ext cx="4364354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cs-CZ" sz="4400" dirty="0"/>
              <a:t/>
            </a:r>
            <a:br>
              <a:rPr lang="cs-CZ" sz="4400" dirty="0"/>
            </a:br>
            <a:r>
              <a:rPr lang="cs-CZ" sz="4400" dirty="0"/>
              <a:t>Společné podmínky pro všechny </a:t>
            </a:r>
            <a:r>
              <a:rPr lang="cs-CZ" sz="4400" dirty="0" err="1"/>
              <a:t>Fiche</a:t>
            </a:r>
            <a:r>
              <a:rPr lang="cs-CZ" sz="4400" dirty="0"/>
              <a:t> </a:t>
            </a:r>
            <a:br>
              <a:rPr lang="cs-CZ" sz="4400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02040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 err="1" smtClean="0">
                <a:solidFill>
                  <a:srgbClr val="FF0000"/>
                </a:solidFill>
              </a:rPr>
              <a:t>Fiche</a:t>
            </a:r>
            <a:r>
              <a:rPr lang="cs-CZ" dirty="0" smtClean="0">
                <a:solidFill>
                  <a:srgbClr val="FF0000"/>
                </a:solidFill>
              </a:rPr>
              <a:t> 1 – Zemědělské podnikání</a:t>
            </a:r>
            <a:endParaRPr lang="cs-CZ" dirty="0">
              <a:solidFill>
                <a:srgbClr val="FF0000"/>
              </a:solidFill>
            </a:endParaRPr>
          </a:p>
        </p:txBody>
      </p:sp>
      <p:pic>
        <p:nvPicPr>
          <p:cNvPr id="4" name="Picture 3" descr="C:\Users\kosova\Desktop\Práce\Obrázky a loga\IROP_CZ_RO_B_C-RGB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877272"/>
            <a:ext cx="4364354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3662368"/>
              </p:ext>
            </p:extLst>
          </p:nvPr>
        </p:nvGraphicFramePr>
        <p:xfrm>
          <a:off x="827584" y="1397000"/>
          <a:ext cx="7488832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88832"/>
              </a:tblGrid>
              <a:tr h="375816">
                <a:tc>
                  <a:txBody>
                    <a:bodyPr/>
                    <a:lstStyle/>
                    <a:p>
                      <a:r>
                        <a:rPr lang="cs-CZ" sz="2000" b="0" dirty="0" smtClean="0">
                          <a:solidFill>
                            <a:schemeClr val="tx1"/>
                          </a:solidFill>
                        </a:rPr>
                        <a:t>Nařízení</a:t>
                      </a:r>
                      <a:r>
                        <a:rPr lang="cs-CZ" sz="20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sz="2000" b="0" dirty="0" smtClean="0">
                          <a:solidFill>
                            <a:schemeClr val="tx1"/>
                          </a:solidFill>
                        </a:rPr>
                        <a:t>PRV</a:t>
                      </a:r>
                      <a:r>
                        <a:rPr lang="cs-CZ" sz="2000" dirty="0" smtClean="0">
                          <a:solidFill>
                            <a:schemeClr val="tx1"/>
                          </a:solidFill>
                        </a:rPr>
                        <a:t>    </a:t>
                      </a:r>
                      <a:r>
                        <a:rPr kumimoji="0" lang="cs-CZ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čl. 17.1.a) </a:t>
                      </a:r>
                      <a:r>
                        <a:rPr kumimoji="0" lang="cs-CZ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endParaRPr lang="cs-CZ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982707"/>
              </p:ext>
            </p:extLst>
          </p:nvPr>
        </p:nvGraphicFramePr>
        <p:xfrm>
          <a:off x="845586" y="2232848"/>
          <a:ext cx="7452828" cy="3616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7219"/>
                <a:gridCol w="3825609"/>
              </a:tblGrid>
              <a:tr h="1238632">
                <a:tc>
                  <a:txBody>
                    <a:bodyPr/>
                    <a:lstStyle/>
                    <a:p>
                      <a:endParaRPr kumimoji="0" lang="cs-CZ" sz="1800" b="0" i="0" u="none" strike="noStrike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cs-CZ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Oblast podpory: </a:t>
                      </a:r>
                      <a:r>
                        <a:rPr kumimoji="0" lang="cs-CZ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endParaRPr lang="cs-CZ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</a:rPr>
                        <a:t>Hmotné a nehmotné investice v živočišné a rostlinné výrobě a školkařské produkci</a:t>
                      </a:r>
                      <a:endParaRPr lang="cs-CZ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705584">
                <a:tc>
                  <a:txBody>
                    <a:bodyPr/>
                    <a:lstStyle/>
                    <a:p>
                      <a:endParaRPr kumimoji="0" lang="cs-CZ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Žadatel: 	</a:t>
                      </a:r>
                    </a:p>
                    <a:p>
                      <a:endParaRPr lang="cs-CZ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Zemědělský podnikatel</a:t>
                      </a:r>
                      <a:endParaRPr lang="cs-CZ" sz="1800" dirty="0"/>
                    </a:p>
                  </a:txBody>
                  <a:tcPr/>
                </a:tc>
              </a:tr>
              <a:tr h="1087328">
                <a:tc>
                  <a:txBody>
                    <a:bodyPr/>
                    <a:lstStyle/>
                    <a:p>
                      <a:pPr algn="l"/>
                      <a:endParaRPr lang="cs-CZ" sz="1800" b="0" i="0" u="none" strike="noStrike" baseline="0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r>
                        <a:rPr lang="cs-CZ" sz="1800" b="0" i="0" u="none" strike="noStrike" baseline="0" dirty="0" smtClean="0">
                          <a:solidFill>
                            <a:srgbClr val="000000"/>
                          </a:solidFill>
                          <a:latin typeface="+mj-lt"/>
                        </a:rPr>
                        <a:t>Výše dotace</a:t>
                      </a:r>
                      <a:r>
                        <a:rPr lang="cs-CZ" sz="18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: 	</a:t>
                      </a:r>
                    </a:p>
                    <a:p>
                      <a:endParaRPr lang="cs-CZ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50 % výdajů, ze kterých je stanovena dotace</a:t>
                      </a:r>
                    </a:p>
                    <a:p>
                      <a:r>
                        <a:rPr lang="cs-CZ" sz="1800" dirty="0" smtClean="0"/>
                        <a:t>+ 10 % pro mladé začínající zemědělce</a:t>
                      </a:r>
                    </a:p>
                    <a:p>
                      <a:r>
                        <a:rPr lang="cs-CZ" sz="1800" dirty="0" smtClean="0"/>
                        <a:t>+ 10 % LFA oblasti</a:t>
                      </a:r>
                      <a:endParaRPr lang="cs-CZ" sz="1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5667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kosova\Desktop\Práce\Obrázky a loga\IROP_CZ_RO_B_C-RGB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877272"/>
            <a:ext cx="4364354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Nadpis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cs-CZ" smtClean="0">
                <a:solidFill>
                  <a:srgbClr val="FF0000"/>
                </a:solidFill>
              </a:rPr>
              <a:t>Fiche 1 – Zemědělské podnikání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457880" y="980728"/>
            <a:ext cx="82296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u="sng" dirty="0" smtClean="0"/>
              <a:t>Způsobilé výdaje:</a:t>
            </a:r>
          </a:p>
          <a:p>
            <a:r>
              <a:rPr lang="cs-CZ" sz="2000" dirty="0" smtClean="0"/>
              <a:t>•</a:t>
            </a:r>
            <a:r>
              <a:rPr lang="cs-CZ" sz="2000" dirty="0"/>
              <a:t>Stavby, stroje a technologie v živočišné výrobě</a:t>
            </a:r>
          </a:p>
          <a:p>
            <a:r>
              <a:rPr lang="cs-CZ" sz="2000" dirty="0"/>
              <a:t>•Stavby, stroje a technologie pro rostlinnou a školkařskou </a:t>
            </a:r>
            <a:r>
              <a:rPr lang="cs-CZ" sz="2000" dirty="0" smtClean="0"/>
              <a:t> </a:t>
            </a:r>
          </a:p>
          <a:p>
            <a:r>
              <a:rPr lang="cs-CZ" sz="2000" dirty="0" smtClean="0"/>
              <a:t>  výrobu</a:t>
            </a:r>
            <a:endParaRPr lang="cs-CZ" sz="2000" dirty="0"/>
          </a:p>
          <a:p>
            <a:r>
              <a:rPr lang="cs-CZ" sz="2000" dirty="0"/>
              <a:t>•</a:t>
            </a:r>
            <a:r>
              <a:rPr lang="cs-CZ" sz="2000" dirty="0" err="1"/>
              <a:t>Peletárny</a:t>
            </a:r>
            <a:r>
              <a:rPr lang="cs-CZ" sz="2000" dirty="0"/>
              <a:t>, jejichž veškerá produkce bude spotřebována přímo v </a:t>
            </a:r>
            <a:r>
              <a:rPr lang="cs-CZ" sz="2000" dirty="0" smtClean="0"/>
              <a:t> </a:t>
            </a:r>
            <a:r>
              <a:rPr lang="cs-CZ" sz="2000" dirty="0" smtClean="0">
                <a:solidFill>
                  <a:schemeClr val="bg1"/>
                </a:solidFill>
              </a:rPr>
              <a:t>-</a:t>
            </a:r>
            <a:r>
              <a:rPr lang="cs-CZ" sz="2000" dirty="0" smtClean="0"/>
              <a:t>zemědělském </a:t>
            </a:r>
            <a:r>
              <a:rPr lang="cs-CZ" sz="2000" dirty="0"/>
              <a:t>podniku</a:t>
            </a:r>
          </a:p>
          <a:p>
            <a:r>
              <a:rPr lang="cs-CZ" sz="2000" dirty="0" smtClean="0"/>
              <a:t>•Nákup nemovitosti</a:t>
            </a:r>
          </a:p>
          <a:p>
            <a:endParaRPr lang="cs-CZ" sz="2000" dirty="0"/>
          </a:p>
          <a:p>
            <a:r>
              <a:rPr lang="cs-CZ" sz="2000" b="1" u="sng" dirty="0"/>
              <a:t>Podmínky:</a:t>
            </a:r>
          </a:p>
          <a:p>
            <a:r>
              <a:rPr lang="cs-CZ" sz="2000" dirty="0"/>
              <a:t>•Předmět dotace odpovídá výrobnímu zaměření žadatele.</a:t>
            </a:r>
          </a:p>
          <a:p>
            <a:r>
              <a:rPr lang="cs-CZ" sz="2000" dirty="0"/>
              <a:t>•Předmět dotace nesmí sloužit pouze pro poskytování služeb.</a:t>
            </a:r>
          </a:p>
          <a:p>
            <a:r>
              <a:rPr lang="cs-CZ" sz="2000" dirty="0"/>
              <a:t>•Posouzení vlivu záměru na životní prostředí dle přílohy č. </a:t>
            </a:r>
            <a:r>
              <a:rPr lang="cs-CZ" sz="2000" dirty="0" smtClean="0"/>
              <a:t>1         </a:t>
            </a:r>
            <a:r>
              <a:rPr lang="cs-CZ" sz="2000" dirty="0" smtClean="0">
                <a:solidFill>
                  <a:schemeClr val="bg1"/>
                </a:solidFill>
              </a:rPr>
              <a:t>-</a:t>
            </a:r>
            <a:r>
              <a:rPr lang="cs-CZ" sz="2000" dirty="0" smtClean="0"/>
              <a:t>zákona </a:t>
            </a:r>
            <a:r>
              <a:rPr lang="cs-CZ" sz="2000" dirty="0"/>
              <a:t>100/2001 Sb.</a:t>
            </a:r>
          </a:p>
          <a:p>
            <a:r>
              <a:rPr lang="cs-CZ" sz="2000" dirty="0"/>
              <a:t>•Způsoby uspořádání vlastnických vztahů:</a:t>
            </a:r>
          </a:p>
          <a:p>
            <a:r>
              <a:rPr lang="cs-CZ" sz="2000" dirty="0" smtClean="0"/>
              <a:t>    –</a:t>
            </a:r>
            <a:r>
              <a:rPr lang="cs-CZ" sz="2000" dirty="0"/>
              <a:t>Vlastnictví, spoluvlastnictví s min. 50 % podílem, nájem, </a:t>
            </a:r>
            <a:endParaRPr lang="cs-CZ" sz="2000" dirty="0" smtClean="0"/>
          </a:p>
          <a:p>
            <a:r>
              <a:rPr lang="cs-CZ" sz="2000" dirty="0" smtClean="0"/>
              <a:t>    </a:t>
            </a:r>
            <a:r>
              <a:rPr lang="cs-CZ" sz="2000" dirty="0" smtClean="0">
                <a:solidFill>
                  <a:schemeClr val="bg1"/>
                </a:solidFill>
              </a:rPr>
              <a:t>-</a:t>
            </a:r>
            <a:r>
              <a:rPr lang="cs-CZ" sz="2000" dirty="0" smtClean="0"/>
              <a:t>pacht</a:t>
            </a:r>
            <a:r>
              <a:rPr lang="cs-CZ" sz="2000" dirty="0"/>
              <a:t>, </a:t>
            </a:r>
            <a:r>
              <a:rPr lang="cs-CZ" sz="2000" dirty="0" smtClean="0">
                <a:solidFill>
                  <a:schemeClr val="bg1"/>
                </a:solidFill>
              </a:rPr>
              <a:t>-</a:t>
            </a:r>
            <a:r>
              <a:rPr lang="cs-CZ" sz="2000" dirty="0" smtClean="0"/>
              <a:t>věcné </a:t>
            </a:r>
            <a:r>
              <a:rPr lang="cs-CZ" sz="2000" dirty="0"/>
              <a:t>břemeno.</a:t>
            </a:r>
          </a:p>
        </p:txBody>
      </p:sp>
    </p:spTree>
    <p:extLst>
      <p:ext uri="{BB962C8B-B14F-4D97-AF65-F5344CB8AC3E}">
        <p14:creationId xmlns:p14="http://schemas.microsoft.com/office/powerpoint/2010/main" val="3322043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C:\Users\kosova\Desktop\Práce\Obrázky a loga\IROP_CZ_RO_B_C-RGB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877272"/>
            <a:ext cx="4364354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Nadpis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cs-CZ" dirty="0" err="1" smtClean="0">
                <a:solidFill>
                  <a:srgbClr val="FF0000"/>
                </a:solidFill>
              </a:rPr>
              <a:t>Fiche</a:t>
            </a:r>
            <a:r>
              <a:rPr lang="cs-CZ" dirty="0" smtClean="0">
                <a:solidFill>
                  <a:srgbClr val="FF0000"/>
                </a:solidFill>
              </a:rPr>
              <a:t> 2 – Nezemědělské podnikání</a:t>
            </a:r>
            <a:endParaRPr lang="cs-CZ" dirty="0">
              <a:solidFill>
                <a:srgbClr val="FF0000"/>
              </a:solidFill>
            </a:endParaRPr>
          </a:p>
        </p:txBody>
      </p:sp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3190309"/>
              </p:ext>
            </p:extLst>
          </p:nvPr>
        </p:nvGraphicFramePr>
        <p:xfrm>
          <a:off x="827584" y="980728"/>
          <a:ext cx="8064896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64896"/>
              </a:tblGrid>
              <a:tr h="648072">
                <a:tc>
                  <a:txBody>
                    <a:bodyPr/>
                    <a:lstStyle/>
                    <a:p>
                      <a:r>
                        <a:rPr lang="cs-CZ" sz="2000" b="0" dirty="0" smtClean="0">
                          <a:solidFill>
                            <a:schemeClr val="tx1"/>
                          </a:solidFill>
                        </a:rPr>
                        <a:t>Nařízení</a:t>
                      </a:r>
                      <a:r>
                        <a:rPr lang="cs-CZ" sz="20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sz="2000" b="0" dirty="0" smtClean="0">
                          <a:solidFill>
                            <a:schemeClr val="tx1"/>
                          </a:solidFill>
                        </a:rPr>
                        <a:t>PRV</a:t>
                      </a:r>
                      <a:r>
                        <a:rPr lang="cs-CZ" sz="2000" dirty="0" smtClean="0">
                          <a:solidFill>
                            <a:schemeClr val="tx1"/>
                          </a:solidFill>
                        </a:rPr>
                        <a:t>    </a:t>
                      </a:r>
                      <a:r>
                        <a:rPr kumimoji="0" lang="cs-CZ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čl. 19.1.b) </a:t>
                      </a:r>
                      <a:r>
                        <a:rPr kumimoji="0" lang="cs-CZ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endParaRPr lang="cs-CZ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7231743"/>
              </p:ext>
            </p:extLst>
          </p:nvPr>
        </p:nvGraphicFramePr>
        <p:xfrm>
          <a:off x="827584" y="1700808"/>
          <a:ext cx="8046894" cy="36381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8222"/>
                <a:gridCol w="6048672"/>
              </a:tblGrid>
              <a:tr h="1260729">
                <a:tc>
                  <a:txBody>
                    <a:bodyPr/>
                    <a:lstStyle/>
                    <a:p>
                      <a:endParaRPr kumimoji="0" lang="cs-CZ" sz="1800" b="0" i="0" u="none" strike="noStrike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cs-CZ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Oblast podpory: </a:t>
                      </a:r>
                      <a:r>
                        <a:rPr kumimoji="0" lang="cs-CZ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endParaRPr lang="cs-CZ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0" dirty="0" smtClean="0">
                          <a:solidFill>
                            <a:schemeClr val="tx1"/>
                          </a:solidFill>
                        </a:rPr>
                        <a:t>Podporovány</a:t>
                      </a:r>
                      <a:r>
                        <a:rPr lang="cs-CZ" sz="1800" b="0" baseline="0" dirty="0" smtClean="0">
                          <a:solidFill>
                            <a:schemeClr val="tx1"/>
                          </a:solidFill>
                        </a:rPr>
                        <a:t> budou investice do vybraných nezemědělských činností dle Klasifikace ekonomických činností (CZ-NACE)</a:t>
                      </a:r>
                      <a:endParaRPr lang="cs-CZ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080120">
                <a:tc>
                  <a:txBody>
                    <a:bodyPr/>
                    <a:lstStyle/>
                    <a:p>
                      <a:endParaRPr kumimoji="0" lang="cs-CZ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Žadatel: 	</a:t>
                      </a:r>
                    </a:p>
                    <a:p>
                      <a:endParaRPr lang="cs-CZ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Podnikatelské subjekty (FO a PO) – </a:t>
                      </a:r>
                      <a:r>
                        <a:rPr lang="cs-CZ" sz="1800" dirty="0" err="1" smtClean="0"/>
                        <a:t>mikropodniky</a:t>
                      </a:r>
                      <a:r>
                        <a:rPr lang="cs-CZ" sz="1800" baseline="0" dirty="0" smtClean="0"/>
                        <a:t> a malé podniky ve venkovských oblastech, jakož i zemědělci</a:t>
                      </a:r>
                      <a:endParaRPr lang="cs-CZ" sz="1800" dirty="0"/>
                    </a:p>
                  </a:txBody>
                  <a:tcPr/>
                </a:tc>
              </a:tr>
              <a:tr h="1080120">
                <a:tc>
                  <a:txBody>
                    <a:bodyPr/>
                    <a:lstStyle/>
                    <a:p>
                      <a:pPr algn="l"/>
                      <a:endParaRPr lang="cs-CZ" sz="1800" b="0" i="0" u="none" strike="noStrike" baseline="0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r>
                        <a:rPr lang="cs-CZ" sz="1800" b="0" i="0" u="none" strike="noStrike" baseline="0" dirty="0" smtClean="0">
                          <a:solidFill>
                            <a:srgbClr val="000000"/>
                          </a:solidFill>
                          <a:latin typeface="+mj-lt"/>
                        </a:rPr>
                        <a:t>Výše dotace</a:t>
                      </a:r>
                      <a:r>
                        <a:rPr lang="cs-CZ" sz="18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: 	</a:t>
                      </a:r>
                    </a:p>
                    <a:p>
                      <a:endParaRPr lang="cs-CZ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1" dirty="0" smtClean="0"/>
                        <a:t>45 % </a:t>
                      </a:r>
                      <a:r>
                        <a:rPr lang="cs-CZ" sz="1800" dirty="0" smtClean="0"/>
                        <a:t>výdajů, ze kterých je stanovena dotace, </a:t>
                      </a:r>
                      <a:r>
                        <a:rPr lang="cs-CZ" sz="1800" b="1" dirty="0" smtClean="0"/>
                        <a:t>malé podniky</a:t>
                      </a:r>
                    </a:p>
                    <a:p>
                      <a:r>
                        <a:rPr lang="cs-CZ" sz="1800" b="1" dirty="0" smtClean="0"/>
                        <a:t>35 % </a:t>
                      </a:r>
                      <a:r>
                        <a:rPr lang="cs-CZ" sz="1800" dirty="0" smtClean="0"/>
                        <a:t>výdajů, </a:t>
                      </a:r>
                      <a:r>
                        <a:rPr lang="cs-CZ" sz="1800" b="1" dirty="0" smtClean="0"/>
                        <a:t>střední</a:t>
                      </a:r>
                      <a:r>
                        <a:rPr lang="cs-CZ" sz="1800" b="1" baseline="0" dirty="0" smtClean="0"/>
                        <a:t> podniky</a:t>
                      </a:r>
                      <a:endParaRPr lang="cs-CZ" sz="1800" b="1" dirty="0" smtClean="0"/>
                    </a:p>
                    <a:p>
                      <a:r>
                        <a:rPr lang="cs-CZ" sz="1800" b="1" dirty="0" smtClean="0"/>
                        <a:t>25 % </a:t>
                      </a:r>
                      <a:r>
                        <a:rPr lang="cs-CZ" sz="1800" dirty="0" smtClean="0"/>
                        <a:t>výdajů,</a:t>
                      </a:r>
                      <a:r>
                        <a:rPr lang="cs-CZ" sz="1800" baseline="0" dirty="0" smtClean="0"/>
                        <a:t> </a:t>
                      </a:r>
                      <a:r>
                        <a:rPr lang="cs-CZ" sz="1800" b="1" baseline="0" dirty="0" smtClean="0"/>
                        <a:t>velké podniky</a:t>
                      </a:r>
                      <a:endParaRPr lang="cs-CZ" sz="18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9509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kosova\Desktop\Práce\Obrázky a loga\IROP_CZ_RO_B_C-RGB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877272"/>
            <a:ext cx="4364354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Nadpis 1"/>
          <p:cNvSpPr txBox="1">
            <a:spLocks/>
          </p:cNvSpPr>
          <p:nvPr/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cs-CZ" dirty="0" err="1" smtClean="0">
                <a:solidFill>
                  <a:srgbClr val="FF0000"/>
                </a:solidFill>
              </a:rPr>
              <a:t>Fiche</a:t>
            </a:r>
            <a:r>
              <a:rPr lang="cs-CZ" dirty="0" smtClean="0">
                <a:solidFill>
                  <a:srgbClr val="FF0000"/>
                </a:solidFill>
              </a:rPr>
              <a:t> 2 – Nezemědělské podnikání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681786" y="980728"/>
            <a:ext cx="8229600" cy="4752528"/>
          </a:xfrm>
        </p:spPr>
        <p:txBody>
          <a:bodyPr>
            <a:normAutofit fontScale="9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b="0" dirty="0"/>
              <a:t/>
            </a:r>
            <a:br>
              <a:rPr lang="cs-CZ" sz="2000" b="0" dirty="0"/>
            </a:br>
            <a:r>
              <a:rPr lang="cs-CZ" sz="2000" b="0" dirty="0"/>
              <a:t/>
            </a:r>
            <a:br>
              <a:rPr lang="cs-CZ" sz="2000" b="0" dirty="0"/>
            </a:br>
            <a:r>
              <a:rPr lang="cs-CZ" sz="2200" u="sng" dirty="0">
                <a:solidFill>
                  <a:schemeClr val="tx1"/>
                </a:solidFill>
                <a:effectLst/>
              </a:rPr>
              <a:t>Způsobilé výdaje: </a:t>
            </a:r>
            <a:r>
              <a:rPr lang="cs-CZ" sz="2200" dirty="0">
                <a:solidFill>
                  <a:schemeClr val="tx1"/>
                </a:solidFill>
                <a:effectLst/>
              </a:rPr>
              <a:t/>
            </a:r>
            <a:br>
              <a:rPr lang="cs-CZ" sz="2200" dirty="0">
                <a:solidFill>
                  <a:schemeClr val="tx1"/>
                </a:solidFill>
                <a:effectLst/>
              </a:rPr>
            </a:br>
            <a:r>
              <a:rPr lang="cs-CZ" sz="2200" dirty="0">
                <a:solidFill>
                  <a:schemeClr val="tx1"/>
                </a:solidFill>
                <a:effectLst/>
              </a:rPr>
              <a:t>•Stavební obnova či nová výstavba provozovny, kanceláře, </a:t>
            </a:r>
            <a:r>
              <a:rPr lang="cs-CZ" sz="2200" dirty="0" smtClean="0">
                <a:solidFill>
                  <a:schemeClr val="tx1"/>
                </a:solidFill>
                <a:effectLst/>
              </a:rPr>
              <a:t>  </a:t>
            </a:r>
            <a:br>
              <a:rPr lang="cs-CZ" sz="2200" dirty="0" smtClean="0">
                <a:solidFill>
                  <a:schemeClr val="tx1"/>
                </a:solidFill>
                <a:effectLst/>
              </a:rPr>
            </a:br>
            <a:r>
              <a:rPr lang="cs-CZ" sz="2200" dirty="0">
                <a:solidFill>
                  <a:schemeClr val="tx1"/>
                </a:solidFill>
                <a:effectLst/>
              </a:rPr>
              <a:t> </a:t>
            </a:r>
            <a:r>
              <a:rPr lang="cs-CZ" sz="2200" dirty="0" smtClean="0">
                <a:solidFill>
                  <a:schemeClr val="tx1"/>
                </a:solidFill>
                <a:effectLst/>
              </a:rPr>
              <a:t> malokapacitního </a:t>
            </a:r>
            <a:r>
              <a:rPr lang="cs-CZ" sz="2200" dirty="0">
                <a:solidFill>
                  <a:schemeClr val="tx1"/>
                </a:solidFill>
                <a:effectLst/>
              </a:rPr>
              <a:t>ubytovacího zařízení. </a:t>
            </a:r>
            <a:r>
              <a:rPr lang="cs-CZ" sz="2200" dirty="0" smtClean="0">
                <a:solidFill>
                  <a:schemeClr val="tx1"/>
                </a:solidFill>
                <a:effectLst/>
              </a:rPr>
              <a:t/>
            </a:r>
            <a:br>
              <a:rPr lang="cs-CZ" sz="2200" dirty="0" smtClean="0">
                <a:solidFill>
                  <a:schemeClr val="tx1"/>
                </a:solidFill>
                <a:effectLst/>
              </a:rPr>
            </a:br>
            <a:r>
              <a:rPr lang="cs-CZ" sz="2200" dirty="0">
                <a:solidFill>
                  <a:schemeClr val="tx1"/>
                </a:solidFill>
                <a:effectLst/>
              </a:rPr>
              <a:t/>
            </a:r>
            <a:br>
              <a:rPr lang="cs-CZ" sz="2200" dirty="0">
                <a:solidFill>
                  <a:schemeClr val="tx1"/>
                </a:solidFill>
                <a:effectLst/>
              </a:rPr>
            </a:br>
            <a:r>
              <a:rPr lang="cs-CZ" sz="2200" dirty="0">
                <a:solidFill>
                  <a:schemeClr val="tx1"/>
                </a:solidFill>
                <a:effectLst/>
              </a:rPr>
              <a:t>•Pořízení strojů, technologií a dalšího vybavení sloužícího </a:t>
            </a:r>
            <a:r>
              <a:rPr lang="cs-CZ" sz="2200" dirty="0" smtClean="0">
                <a:solidFill>
                  <a:schemeClr val="tx1"/>
                </a:solidFill>
                <a:effectLst/>
              </a:rPr>
              <a:t>pro                   </a:t>
            </a:r>
            <a:r>
              <a:rPr lang="cs-CZ" sz="2200" dirty="0" smtClean="0">
                <a:solidFill>
                  <a:schemeClr val="bg1"/>
                </a:solidFill>
                <a:effectLst/>
              </a:rPr>
              <a:t>        -</a:t>
            </a:r>
            <a:r>
              <a:rPr lang="cs-CZ" sz="2200" dirty="0" smtClean="0">
                <a:solidFill>
                  <a:schemeClr val="tx1"/>
                </a:solidFill>
                <a:effectLst/>
              </a:rPr>
              <a:t>nezemědělskou </a:t>
            </a:r>
            <a:r>
              <a:rPr lang="cs-CZ" sz="2200" dirty="0">
                <a:solidFill>
                  <a:schemeClr val="tx1"/>
                </a:solidFill>
                <a:effectLst/>
              </a:rPr>
              <a:t>činnost v souvislosti s projektem. </a:t>
            </a:r>
            <a:r>
              <a:rPr lang="cs-CZ" sz="2200" dirty="0" smtClean="0">
                <a:solidFill>
                  <a:schemeClr val="tx1"/>
                </a:solidFill>
                <a:effectLst/>
              </a:rPr>
              <a:t/>
            </a:r>
            <a:br>
              <a:rPr lang="cs-CZ" sz="2200" dirty="0" smtClean="0">
                <a:solidFill>
                  <a:schemeClr val="tx1"/>
                </a:solidFill>
                <a:effectLst/>
              </a:rPr>
            </a:br>
            <a:r>
              <a:rPr lang="cs-CZ" sz="2200" dirty="0">
                <a:solidFill>
                  <a:schemeClr val="tx1"/>
                </a:solidFill>
                <a:effectLst/>
              </a:rPr>
              <a:t> </a:t>
            </a:r>
            <a:r>
              <a:rPr lang="cs-CZ" sz="2200" dirty="0" smtClean="0">
                <a:solidFill>
                  <a:schemeClr val="tx1"/>
                </a:solidFill>
                <a:effectLst/>
              </a:rPr>
              <a:t> </a:t>
            </a:r>
            <a:br>
              <a:rPr lang="cs-CZ" sz="2200" dirty="0" smtClean="0">
                <a:solidFill>
                  <a:schemeClr val="tx1"/>
                </a:solidFill>
                <a:effectLst/>
              </a:rPr>
            </a:br>
            <a:r>
              <a:rPr lang="cs-CZ" sz="2200" dirty="0" smtClean="0">
                <a:solidFill>
                  <a:srgbClr val="FF0000"/>
                </a:solidFill>
                <a:effectLst/>
              </a:rPr>
              <a:t>* V případě pořízení užitkového vozidla kategorie N1 </a:t>
            </a:r>
            <a:r>
              <a:rPr lang="pl-PL" sz="2000" dirty="0" smtClean="0"/>
              <a:t>bez </a:t>
            </a:r>
            <a:r>
              <a:rPr lang="pl-PL" sz="2000" dirty="0"/>
              <a:t>podkategorie </a:t>
            </a:r>
            <a:r>
              <a:rPr lang="pl-PL" sz="2000" dirty="0" smtClean="0"/>
              <a:t>G </a:t>
            </a:r>
            <a:r>
              <a:rPr lang="cs-CZ" sz="2200" dirty="0" smtClean="0">
                <a:solidFill>
                  <a:srgbClr val="FF0000"/>
                </a:solidFill>
                <a:effectLst/>
              </a:rPr>
              <a:t>musí mít žadatel sídlo/trvalé bydliště nebo provozovnu na území příslušné MAS.</a:t>
            </a:r>
            <a:br>
              <a:rPr lang="cs-CZ" sz="2200" dirty="0" smtClean="0">
                <a:solidFill>
                  <a:srgbClr val="FF0000"/>
                </a:solidFill>
                <a:effectLst/>
              </a:rPr>
            </a:br>
            <a:r>
              <a:rPr lang="cs-CZ" sz="2200" dirty="0">
                <a:solidFill>
                  <a:schemeClr val="tx1"/>
                </a:solidFill>
                <a:effectLst/>
              </a:rPr>
              <a:t/>
            </a:r>
            <a:br>
              <a:rPr lang="cs-CZ" sz="2200" dirty="0">
                <a:solidFill>
                  <a:schemeClr val="tx1"/>
                </a:solidFill>
                <a:effectLst/>
              </a:rPr>
            </a:br>
            <a:r>
              <a:rPr lang="cs-CZ" sz="2200" u="sng" dirty="0" smtClean="0">
                <a:solidFill>
                  <a:schemeClr val="tx1"/>
                </a:solidFill>
                <a:effectLst/>
              </a:rPr>
              <a:t>Dotaci </a:t>
            </a:r>
            <a:r>
              <a:rPr lang="cs-CZ" sz="2200" u="sng" dirty="0">
                <a:solidFill>
                  <a:schemeClr val="tx1"/>
                </a:solidFill>
                <a:effectLst/>
              </a:rPr>
              <a:t>nelze poskytnout: </a:t>
            </a:r>
            <a:br>
              <a:rPr lang="cs-CZ" sz="2200" u="sng" dirty="0">
                <a:solidFill>
                  <a:schemeClr val="tx1"/>
                </a:solidFill>
                <a:effectLst/>
              </a:rPr>
            </a:br>
            <a:r>
              <a:rPr lang="cs-CZ" sz="2200" dirty="0" smtClean="0">
                <a:solidFill>
                  <a:schemeClr val="tx1"/>
                </a:solidFill>
                <a:effectLst/>
              </a:rPr>
              <a:t>•nákup zemědělských a lesnických strojů (kategorie T, C, S). </a:t>
            </a:r>
            <a:r>
              <a:rPr lang="cs-CZ" sz="2200" b="0" dirty="0">
                <a:solidFill>
                  <a:schemeClr val="tx1"/>
                </a:solidFill>
                <a:effectLst/>
              </a:rPr>
              <a:t/>
            </a:r>
            <a:br>
              <a:rPr lang="cs-CZ" sz="2200" b="0" dirty="0">
                <a:solidFill>
                  <a:schemeClr val="tx1"/>
                </a:solidFill>
                <a:effectLst/>
              </a:rPr>
            </a:br>
            <a:r>
              <a:rPr lang="cs-CZ" sz="2200" b="0" dirty="0">
                <a:effectLst/>
              </a:rPr>
              <a:t/>
            </a:r>
            <a:br>
              <a:rPr lang="cs-CZ" sz="2200" b="0" dirty="0">
                <a:effectLst/>
              </a:rPr>
            </a:br>
            <a:endParaRPr lang="cs-CZ" sz="2200" dirty="0">
              <a:solidFill>
                <a:schemeClr val="tx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19678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525963"/>
          </a:xfrm>
        </p:spPr>
        <p:txBody>
          <a:bodyPr>
            <a:normAutofit fontScale="85000" lnSpcReduction="20000"/>
          </a:bodyPr>
          <a:lstStyle/>
          <a:p>
            <a:endParaRPr lang="cs-CZ" dirty="0"/>
          </a:p>
          <a:p>
            <a:r>
              <a:rPr lang="cs-CZ" sz="2400" dirty="0" smtClean="0"/>
              <a:t>se </a:t>
            </a:r>
            <a:r>
              <a:rPr lang="cs-CZ" sz="2400" dirty="0"/>
              <a:t>podává samostatně za každou </a:t>
            </a:r>
            <a:r>
              <a:rPr lang="cs-CZ" sz="2400" dirty="0" err="1"/>
              <a:t>Fichi</a:t>
            </a:r>
            <a:r>
              <a:rPr lang="cs-CZ" sz="2400" dirty="0"/>
              <a:t>, </a:t>
            </a:r>
          </a:p>
          <a:p>
            <a:r>
              <a:rPr lang="cs-CZ" sz="2400" dirty="0" smtClean="0"/>
              <a:t>za </a:t>
            </a:r>
            <a:r>
              <a:rPr lang="cs-CZ" sz="2400" dirty="0"/>
              <a:t>danou </a:t>
            </a:r>
            <a:r>
              <a:rPr lang="cs-CZ" sz="2400" dirty="0" err="1"/>
              <a:t>Fichi</a:t>
            </a:r>
            <a:r>
              <a:rPr lang="cs-CZ" sz="2400" dirty="0"/>
              <a:t> v dané Výzvě je možné podat pouze jednu </a:t>
            </a:r>
            <a:r>
              <a:rPr lang="cs-CZ" sz="2400" dirty="0" err="1"/>
              <a:t>ŽoD</a:t>
            </a:r>
            <a:r>
              <a:rPr lang="cs-CZ" sz="2400" dirty="0"/>
              <a:t> konkrétního žadatele na stejný předmět podnikání (CZ-NACE), </a:t>
            </a:r>
            <a:endParaRPr lang="cs-CZ" sz="2400" dirty="0" smtClean="0"/>
          </a:p>
          <a:p>
            <a:r>
              <a:rPr lang="cs-CZ" sz="2400" dirty="0" smtClean="0"/>
              <a:t>skutečnosti, které žadatel uvedl do </a:t>
            </a:r>
            <a:r>
              <a:rPr lang="cs-CZ" sz="2400" dirty="0" err="1" smtClean="0"/>
              <a:t>ŽoD</a:t>
            </a:r>
            <a:r>
              <a:rPr lang="cs-CZ" sz="2400" dirty="0" smtClean="0"/>
              <a:t> a získal za ně body, jsou závazné od data podání </a:t>
            </a:r>
            <a:r>
              <a:rPr lang="cs-CZ" sz="2400" dirty="0" err="1" smtClean="0"/>
              <a:t>ŽoD</a:t>
            </a:r>
            <a:r>
              <a:rPr lang="cs-CZ" sz="2400" dirty="0" smtClean="0"/>
              <a:t> na MAS do konce lhůty vázanosti na účel, </a:t>
            </a:r>
          </a:p>
          <a:p>
            <a:r>
              <a:rPr lang="cs-CZ" sz="2400" dirty="0" smtClean="0"/>
              <a:t>formulář </a:t>
            </a:r>
            <a:r>
              <a:rPr lang="cs-CZ" sz="2400" dirty="0" err="1"/>
              <a:t>ŽoD</a:t>
            </a:r>
            <a:r>
              <a:rPr lang="cs-CZ" sz="2400" dirty="0"/>
              <a:t> se generuje na Portálu </a:t>
            </a:r>
            <a:r>
              <a:rPr lang="cs-CZ" sz="2400" dirty="0" smtClean="0"/>
              <a:t>farmáře</a:t>
            </a:r>
          </a:p>
          <a:p>
            <a:r>
              <a:rPr lang="cs-CZ" sz="2400" dirty="0" smtClean="0"/>
              <a:t>Doporučujeme zaregistrovat mail pro zasílání upozornění, ze SZIF</a:t>
            </a:r>
            <a:endParaRPr lang="cs-CZ" sz="2400" dirty="0"/>
          </a:p>
          <a:p>
            <a:r>
              <a:rPr lang="cs-CZ" sz="2400" dirty="0" err="1" smtClean="0"/>
              <a:t>ŽoD</a:t>
            </a:r>
            <a:r>
              <a:rPr lang="cs-CZ" sz="2400" dirty="0" smtClean="0"/>
              <a:t> </a:t>
            </a:r>
            <a:r>
              <a:rPr lang="cs-CZ" sz="2400" dirty="0"/>
              <a:t>je možné nejprve bezplatně konzultovat s MAS (DOPORUČENÍ), </a:t>
            </a:r>
          </a:p>
          <a:p>
            <a:r>
              <a:rPr lang="cs-CZ" sz="2400" dirty="0" smtClean="0"/>
              <a:t>datum </a:t>
            </a:r>
            <a:r>
              <a:rPr lang="cs-CZ" sz="2400" dirty="0"/>
              <a:t>podání Žádosti o dotaci na MAS se považuje datum podání </a:t>
            </a:r>
            <a:r>
              <a:rPr lang="cs-CZ" sz="2400" dirty="0" err="1"/>
              <a:t>ŽoD</a:t>
            </a:r>
            <a:r>
              <a:rPr lang="cs-CZ" sz="2400" dirty="0"/>
              <a:t> na Portál farmáře. </a:t>
            </a:r>
          </a:p>
          <a:p>
            <a:endParaRPr lang="cs-CZ" sz="24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b="0" dirty="0"/>
              <a:t/>
            </a:r>
            <a:br>
              <a:rPr lang="cs-CZ" b="0" dirty="0"/>
            </a:br>
            <a:r>
              <a:rPr lang="cs-CZ" dirty="0"/>
              <a:t>Žádost o dotaci (</a:t>
            </a:r>
            <a:r>
              <a:rPr lang="cs-CZ" dirty="0" err="1"/>
              <a:t>ŽoD</a:t>
            </a:r>
            <a:r>
              <a:rPr lang="cs-CZ" dirty="0"/>
              <a:t>) </a:t>
            </a:r>
          </a:p>
        </p:txBody>
      </p:sp>
      <p:pic>
        <p:nvPicPr>
          <p:cNvPr id="4" name="Picture 3" descr="C:\Users\kosova\Desktop\Práce\Obrázky a loga\IROP_CZ_RO_B_C-RGB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877272"/>
            <a:ext cx="4364354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0039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539552" y="1268761"/>
            <a:ext cx="7560840" cy="44088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1050" dirty="0">
              <a:solidFill>
                <a:srgbClr val="000000"/>
              </a:solidFill>
              <a:latin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Pravomocné a platné (v případě veřejnoprávní smlouvy platné  a účinné) odpovídající povolení stavebního, na jehož základě </a:t>
            </a:r>
            <a:r>
              <a:rPr lang="cs-CZ" dirty="0" smtClean="0">
                <a:solidFill>
                  <a:schemeClr val="bg1"/>
                </a:solidFill>
              </a:rPr>
              <a:t>-</a:t>
            </a:r>
            <a:r>
              <a:rPr lang="cs-CZ" dirty="0" smtClean="0"/>
              <a:t>lze projekt/část projektu realizovat, </a:t>
            </a: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Stavebním </a:t>
            </a:r>
            <a:r>
              <a:rPr lang="cs-CZ" dirty="0"/>
              <a:t>úřadem ověřená projektová dokumentace </a:t>
            </a:r>
            <a:endParaRPr lang="cs-CZ" dirty="0" smtClean="0"/>
          </a:p>
          <a:p>
            <a:r>
              <a:rPr lang="cs-CZ" dirty="0" smtClean="0"/>
              <a:t>    předkládaná </a:t>
            </a:r>
            <a:r>
              <a:rPr lang="cs-CZ" dirty="0"/>
              <a:t>k řízení stavebního úřadu,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Půdorys </a:t>
            </a:r>
            <a:r>
              <a:rPr lang="cs-CZ" dirty="0"/>
              <a:t>stavby/půdorys dispozice technologie </a:t>
            </a:r>
            <a:r>
              <a:rPr lang="cs-CZ" dirty="0" smtClean="0"/>
              <a:t>v</a:t>
            </a:r>
            <a:r>
              <a:rPr lang="cs-CZ" dirty="0" smtClean="0">
                <a:solidFill>
                  <a:schemeClr val="bg1"/>
                </a:solidFill>
              </a:rPr>
              <a:t>- </a:t>
            </a:r>
            <a:r>
              <a:rPr lang="cs-CZ" dirty="0" smtClean="0"/>
              <a:t>                </a:t>
            </a:r>
            <a:r>
              <a:rPr lang="cs-CZ" dirty="0" smtClean="0">
                <a:solidFill>
                  <a:schemeClr val="bg1"/>
                </a:solidFill>
              </a:rPr>
              <a:t>-</a:t>
            </a:r>
            <a:r>
              <a:rPr lang="cs-CZ" dirty="0" smtClean="0"/>
              <a:t>odpovídajícím </a:t>
            </a:r>
            <a:r>
              <a:rPr lang="cs-CZ" dirty="0"/>
              <a:t>měřítku s vyznačením </a:t>
            </a:r>
            <a:r>
              <a:rPr lang="cs-CZ" dirty="0" smtClean="0"/>
              <a:t>rozměrů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stavby/technologie </a:t>
            </a:r>
            <a:r>
              <a:rPr lang="cs-CZ" dirty="0"/>
              <a:t>k projektu/části projektu, pokud není </a:t>
            </a:r>
            <a:endParaRPr lang="cs-CZ" dirty="0" smtClean="0"/>
          </a:p>
          <a:p>
            <a:r>
              <a:rPr lang="cs-CZ" dirty="0" smtClean="0"/>
              <a:t>    přílohou </a:t>
            </a:r>
            <a:r>
              <a:rPr lang="cs-CZ" dirty="0"/>
              <a:t>projektová dokumentace,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Katastrální </a:t>
            </a:r>
            <a:r>
              <a:rPr lang="cs-CZ" dirty="0"/>
              <a:t>mapa s vyznačením lokalizace předmětu projektu </a:t>
            </a:r>
            <a:r>
              <a:rPr lang="cs-CZ" dirty="0" smtClean="0">
                <a:solidFill>
                  <a:schemeClr val="bg1"/>
                </a:solidFill>
              </a:rPr>
              <a:t>-</a:t>
            </a:r>
            <a:r>
              <a:rPr lang="cs-CZ" dirty="0" smtClean="0"/>
              <a:t>(</a:t>
            </a:r>
            <a:r>
              <a:rPr lang="cs-CZ" dirty="0"/>
              <a:t>netýká se mobilních strojů),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Formuláře </a:t>
            </a:r>
            <a:r>
              <a:rPr lang="cs-CZ" dirty="0"/>
              <a:t>pro posouzení finančního zdraví žadatele, u něhož </a:t>
            </a:r>
            <a:r>
              <a:rPr lang="cs-CZ" dirty="0" smtClean="0">
                <a:solidFill>
                  <a:schemeClr val="bg1"/>
                </a:solidFill>
              </a:rPr>
              <a:t>-</a:t>
            </a:r>
            <a:r>
              <a:rPr lang="cs-CZ" dirty="0" smtClean="0"/>
              <a:t>je </a:t>
            </a:r>
            <a:r>
              <a:rPr lang="cs-CZ" dirty="0"/>
              <a:t>prokázání vyžadováno,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srgbClr val="FF0000"/>
                </a:solidFill>
              </a:rPr>
              <a:t>Průřezové přílohy na Portálu farmáře ( Prohlášení o kategorii        podniku, de </a:t>
            </a:r>
            <a:r>
              <a:rPr lang="cs-CZ" dirty="0" err="1" smtClean="0">
                <a:solidFill>
                  <a:srgbClr val="FF0000"/>
                </a:solidFill>
              </a:rPr>
              <a:t>minimis</a:t>
            </a:r>
            <a:r>
              <a:rPr lang="cs-CZ" dirty="0" smtClean="0">
                <a:solidFill>
                  <a:srgbClr val="FF0000"/>
                </a:solidFill>
              </a:rPr>
              <a:t>, Finanční zdraví)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Nadpis 2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 fontScale="900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 smtClean="0"/>
              <a:t>Přílohy Žádosti o dotaci</a:t>
            </a:r>
            <a:endParaRPr lang="cs-CZ" dirty="0"/>
          </a:p>
        </p:txBody>
      </p:sp>
      <p:pic>
        <p:nvPicPr>
          <p:cNvPr id="4" name="Picture 3" descr="C:\Users\kosova\Desktop\Práce\Obrázky a loga\IROP_CZ_RO_B_C-RGB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877272"/>
            <a:ext cx="4364354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6876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708120" y="764704"/>
            <a:ext cx="7776864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/>
          </a:p>
          <a:p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 smtClean="0"/>
              <a:t>Dokument </a:t>
            </a:r>
            <a:r>
              <a:rPr lang="cs-CZ" sz="2000" dirty="0"/>
              <a:t>prokazující existenci objektu venkovské turistiky s návštěvností min. 2 000 osob/rok v okruhu 10 </a:t>
            </a:r>
            <a:r>
              <a:rPr lang="cs-CZ" sz="2000" dirty="0" smtClean="0"/>
              <a:t>   km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V případě, že je dotace poskytována v režimu blokové výjimky na zásadní změnu výrobního prostoru, pak Kartu majetku pro majetek užívaný při činnosti, jež má být modernizována – prostá kopie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V případě, že je dotace poskytována v režimu blokové výjimky na rozšíření výrobního sortimentu stávající provozovny, pak Kartu majetku znovupoužitého majetku – prostá kopie.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3" name="Nadpis 2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 fontScale="900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 smtClean="0"/>
              <a:t>Přílohy Žádosti o dotaci</a:t>
            </a:r>
            <a:endParaRPr lang="cs-CZ" dirty="0"/>
          </a:p>
        </p:txBody>
      </p:sp>
      <p:pic>
        <p:nvPicPr>
          <p:cNvPr id="4" name="Picture 3" descr="C:\Users\kosova\Desktop\Práce\Obrázky a loga\IROP_CZ_RO_B_C-RGB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877272"/>
            <a:ext cx="4364354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743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899592" y="1340768"/>
            <a:ext cx="741682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cs-CZ" sz="2000" dirty="0" smtClean="0">
              <a:solidFill>
                <a:srgbClr val="FF0000"/>
              </a:solidFill>
            </a:endParaRPr>
          </a:p>
          <a:p>
            <a:endParaRPr lang="cs-CZ" sz="2000" dirty="0">
              <a:solidFill>
                <a:srgbClr val="FF0000"/>
              </a:solidFill>
            </a:endParaRPr>
          </a:p>
          <a:p>
            <a:endParaRPr lang="cs-CZ" sz="2000" b="1" u="sng" dirty="0" smtClean="0"/>
          </a:p>
          <a:p>
            <a:r>
              <a:rPr lang="cs-CZ" sz="2000" b="1" u="sng" dirty="0" smtClean="0"/>
              <a:t>Přílohy </a:t>
            </a:r>
            <a:r>
              <a:rPr lang="cs-CZ" sz="2000" b="1" u="sng" dirty="0"/>
              <a:t>stanovené MAS:  </a:t>
            </a:r>
          </a:p>
          <a:p>
            <a:r>
              <a:rPr lang="cs-CZ" sz="2000" b="1" dirty="0"/>
              <a:t>VZORY NALEZNETE na </a:t>
            </a:r>
            <a:r>
              <a:rPr lang="cs-CZ" sz="2000" b="1" dirty="0">
                <a:hlinkClick r:id="rId2"/>
              </a:rPr>
              <a:t>www.masbrdy.cz</a:t>
            </a:r>
            <a:endParaRPr lang="cs-CZ" sz="2000" b="1" dirty="0"/>
          </a:p>
          <a:p>
            <a:r>
              <a:rPr lang="cs-CZ" sz="2000" dirty="0"/>
              <a:t>•Vazba na venkovskou turistiku  + </a:t>
            </a:r>
            <a:r>
              <a:rPr lang="cs-CZ" sz="2000" dirty="0">
                <a:solidFill>
                  <a:srgbClr val="FF0000"/>
                </a:solidFill>
              </a:rPr>
              <a:t>ODKAZ NA PRŮŘEZOVÉ </a:t>
            </a:r>
            <a:r>
              <a:rPr lang="cs-CZ" sz="2000" dirty="0" smtClean="0">
                <a:solidFill>
                  <a:srgbClr val="FF0000"/>
                </a:solidFill>
              </a:rPr>
              <a:t>PŘÍLOHY</a:t>
            </a:r>
          </a:p>
          <a:p>
            <a:endParaRPr lang="cs-CZ" sz="2000" dirty="0">
              <a:solidFill>
                <a:srgbClr val="FF0000"/>
              </a:solidFill>
            </a:endParaRPr>
          </a:p>
          <a:p>
            <a:endParaRPr lang="cs-CZ" sz="2000" dirty="0">
              <a:solidFill>
                <a:srgbClr val="FF0000"/>
              </a:solidFill>
            </a:endParaRPr>
          </a:p>
          <a:p>
            <a:endParaRPr lang="cs-CZ" sz="2000" dirty="0" smtClean="0">
              <a:solidFill>
                <a:srgbClr val="FF0000"/>
              </a:solidFill>
            </a:endParaRPr>
          </a:p>
        </p:txBody>
      </p:sp>
      <p:pic>
        <p:nvPicPr>
          <p:cNvPr id="4" name="Picture 3" descr="C:\Users\kosova\Desktop\Práce\Obrázky a loga\IROP_CZ_RO_B_C-RGB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877272"/>
            <a:ext cx="4364354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2979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sz="2800" dirty="0" smtClean="0"/>
              <a:t>Prezence účastníků 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/>
              <a:t>Zahájení semináře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/>
              <a:t>Představení </a:t>
            </a:r>
            <a:r>
              <a:rPr lang="cs-CZ" sz="2800" dirty="0"/>
              <a:t>vyhlašovaných </a:t>
            </a:r>
            <a:r>
              <a:rPr lang="cs-CZ" sz="2800" dirty="0" err="1"/>
              <a:t>Fichí</a:t>
            </a:r>
            <a:r>
              <a:rPr lang="cs-CZ" sz="2800" dirty="0"/>
              <a:t>: </a:t>
            </a:r>
            <a:endParaRPr lang="cs-CZ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/>
              <a:t>Postup </a:t>
            </a:r>
            <a:r>
              <a:rPr lang="cs-CZ" sz="2800" dirty="0"/>
              <a:t>pro podávání Žádostí o dotaci </a:t>
            </a:r>
            <a:endParaRPr lang="cs-CZ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/>
              <a:t>Souběžné seznámení se Změnami v Pravidlech 19.2.1 pro 2020 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/>
              <a:t>Diskuze 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800" dirty="0" smtClean="0"/>
              <a:t>Závěr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Program</a:t>
            </a:r>
            <a:endParaRPr lang="cs-CZ" dirty="0"/>
          </a:p>
        </p:txBody>
      </p:sp>
      <p:pic>
        <p:nvPicPr>
          <p:cNvPr id="5" name="Picture 3" descr="C:\Users\kosova\Desktop\Práce\Obrázky a loga\IROP_CZ_RO_B_C-RGB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877272"/>
            <a:ext cx="4364354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1031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805776" y="1172651"/>
            <a:ext cx="741682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u="sng" dirty="0" smtClean="0"/>
              <a:t>Po registraci na RO SZIF:</a:t>
            </a:r>
            <a:endParaRPr lang="cs-CZ" sz="2800" b="1" u="sng" dirty="0"/>
          </a:p>
          <a:p>
            <a:endParaRPr lang="cs-CZ" sz="2000" dirty="0" smtClean="0">
              <a:solidFill>
                <a:srgbClr val="FF0000"/>
              </a:solidFill>
            </a:endParaRPr>
          </a:p>
          <a:p>
            <a:endParaRPr lang="cs-CZ" sz="2000" dirty="0">
              <a:solidFill>
                <a:srgbClr val="FF0000"/>
              </a:solidFill>
            </a:endParaRPr>
          </a:p>
          <a:p>
            <a:endParaRPr lang="cs-CZ" sz="2000" dirty="0" smtClean="0">
              <a:solidFill>
                <a:srgbClr val="FF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2000" dirty="0" smtClean="0">
                <a:solidFill>
                  <a:srgbClr val="FF0000"/>
                </a:solidFill>
              </a:rPr>
              <a:t>Změna pravidel zadávání veřejných zakázek – cenový marketing i pro zakázky od 500 000,-Kč – 2 000 000,-Kč (dodávky a služby), resp. do 6 mil.(stavební práce) – doložení do 63 dne od registrace na SZIF</a:t>
            </a:r>
            <a:endParaRPr lang="cs-CZ" sz="2000" dirty="0">
              <a:solidFill>
                <a:srgbClr val="FF0000"/>
              </a:solidFill>
            </a:endParaRPr>
          </a:p>
        </p:txBody>
      </p:sp>
      <p:pic>
        <p:nvPicPr>
          <p:cNvPr id="3" name="Picture 3" descr="C:\Users\kosova\Desktop\Práce\Obrázky a loga\IROP_CZ_RO_B_C-RGB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877272"/>
            <a:ext cx="4364354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19988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827584" y="1052736"/>
            <a:ext cx="727280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u="sng" dirty="0" smtClean="0"/>
              <a:t>PODPIS DOHODY:</a:t>
            </a:r>
          </a:p>
          <a:p>
            <a:endParaRPr lang="cs-CZ" sz="2400" b="1" u="sng" dirty="0">
              <a:solidFill>
                <a:srgbClr val="FF0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400" dirty="0" smtClean="0"/>
              <a:t>Dle pravidel 19.2.1</a:t>
            </a:r>
          </a:p>
          <a:p>
            <a:endParaRPr lang="cs-CZ" sz="2400" b="1" u="sng" dirty="0">
              <a:solidFill>
                <a:srgbClr val="FF0000"/>
              </a:solidFill>
            </a:endParaRPr>
          </a:p>
          <a:p>
            <a:endParaRPr lang="cs-CZ" sz="2400" b="1" u="sng" dirty="0" smtClean="0">
              <a:solidFill>
                <a:srgbClr val="FF0000"/>
              </a:solidFill>
            </a:endParaRPr>
          </a:p>
          <a:p>
            <a:r>
              <a:rPr lang="cs-CZ" sz="2400" b="1" u="sng" dirty="0" smtClean="0"/>
              <a:t>ŽÁDOST </a:t>
            </a:r>
            <a:r>
              <a:rPr lang="cs-CZ" sz="2400" b="1" u="sng" dirty="0"/>
              <a:t>o PLATBU:</a:t>
            </a:r>
          </a:p>
          <a:p>
            <a:endParaRPr lang="cs-CZ" dirty="0">
              <a:solidFill>
                <a:srgbClr val="FF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>
                <a:solidFill>
                  <a:srgbClr val="FF0000"/>
                </a:solidFill>
              </a:rPr>
              <a:t>Cenový marketing do 500 000,-Kč při podání žádosti o platbu. </a:t>
            </a:r>
            <a:endParaRPr lang="cs-CZ" dirty="0" smtClean="0">
              <a:solidFill>
                <a:srgbClr val="FF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>
              <a:solidFill>
                <a:srgbClr val="FF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Dále dle pravidel 19.2.1</a:t>
            </a:r>
            <a:endParaRPr lang="cs-CZ" dirty="0"/>
          </a:p>
        </p:txBody>
      </p:sp>
      <p:pic>
        <p:nvPicPr>
          <p:cNvPr id="3" name="Picture 3" descr="C:\Users\kosova\Desktop\Práce\Obrázky a loga\IROP_CZ_RO_B_C-RGB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877272"/>
            <a:ext cx="4364354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73634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741656" y="1324506"/>
            <a:ext cx="8064896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/>
          </a:p>
          <a:p>
            <a:r>
              <a:rPr lang="cs-CZ" sz="2000" b="1" dirty="0" smtClean="0"/>
              <a:t>Portál </a:t>
            </a:r>
            <a:r>
              <a:rPr lang="cs-CZ" sz="2000" b="1" dirty="0"/>
              <a:t>farmáře </a:t>
            </a:r>
          </a:p>
          <a:p>
            <a:r>
              <a:rPr lang="cs-CZ" sz="2000" dirty="0"/>
              <a:t>•základní komunikační nástroj se SZIF </a:t>
            </a:r>
          </a:p>
          <a:p>
            <a:r>
              <a:rPr lang="cs-CZ" sz="2000" dirty="0"/>
              <a:t>•https://</a:t>
            </a:r>
            <a:r>
              <a:rPr lang="cs-CZ" sz="2000" dirty="0" smtClean="0"/>
              <a:t>www.szif.cz/cs</a:t>
            </a:r>
          </a:p>
          <a:p>
            <a:endParaRPr lang="cs-CZ" sz="2000" dirty="0"/>
          </a:p>
        </p:txBody>
      </p:sp>
      <p:sp>
        <p:nvSpPr>
          <p:cNvPr id="3" name="Nadpis 2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 fontScale="900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 smtClean="0"/>
              <a:t>Podání Žádosti o dotaci</a:t>
            </a:r>
            <a:endParaRPr lang="cs-CZ" dirty="0"/>
          </a:p>
        </p:txBody>
      </p:sp>
      <p:pic>
        <p:nvPicPr>
          <p:cNvPr id="4100" name="Picture 4" descr="C:\Users\pc\Pictures\Portál farmář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656" y="3068960"/>
            <a:ext cx="7704856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Users\kosova\Desktop\Práce\Obrázky a loga\IROP_CZ_RO_B_C-RGB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877272"/>
            <a:ext cx="4364354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2239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611560" y="1772816"/>
            <a:ext cx="7632848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 smtClean="0"/>
              <a:t>Podrobný </a:t>
            </a:r>
            <a:r>
              <a:rPr lang="cs-CZ" sz="2000" dirty="0"/>
              <a:t>postup vygenerování a podání </a:t>
            </a:r>
            <a:r>
              <a:rPr lang="cs-CZ" sz="2000" dirty="0" err="1" smtClean="0"/>
              <a:t>ŽoD</a:t>
            </a:r>
            <a:r>
              <a:rPr lang="cs-CZ" sz="2000" dirty="0" smtClean="0"/>
              <a:t> platný od                                6.1.2020   </a:t>
            </a:r>
            <a:r>
              <a:rPr lang="cs-CZ" sz="2000" dirty="0" smtClean="0">
                <a:hlinkClick r:id="rId2"/>
              </a:rPr>
              <a:t>  https</a:t>
            </a:r>
            <a:r>
              <a:rPr lang="cs-CZ" sz="2000" dirty="0">
                <a:hlinkClick r:id="rId2"/>
              </a:rPr>
              <a:t>://</a:t>
            </a:r>
            <a:r>
              <a:rPr lang="cs-CZ" sz="2000" dirty="0" smtClean="0">
                <a:hlinkClick r:id="rId2"/>
              </a:rPr>
              <a:t>www.szif.cz/cs/prv2014-1921</a:t>
            </a:r>
            <a:endParaRPr lang="cs-CZ" sz="2000" dirty="0" smtClean="0"/>
          </a:p>
          <a:p>
            <a:endParaRPr lang="cs-CZ" sz="2000" dirty="0"/>
          </a:p>
          <a:p>
            <a:r>
              <a:rPr lang="pl-PL" sz="2000" dirty="0" smtClean="0"/>
              <a:t>• Generovat  </a:t>
            </a:r>
            <a:r>
              <a:rPr lang="pl-PL" sz="2000" dirty="0"/>
              <a:t>ŽoD </a:t>
            </a:r>
            <a:r>
              <a:rPr lang="pl-PL" sz="2000" dirty="0" smtClean="0"/>
              <a:t>lze   </a:t>
            </a:r>
            <a:r>
              <a:rPr lang="pl-PL" sz="2000" b="1" dirty="0" smtClean="0">
                <a:solidFill>
                  <a:srgbClr val="FF0000"/>
                </a:solidFill>
              </a:rPr>
              <a:t>od 13. 2. 2020</a:t>
            </a:r>
          </a:p>
          <a:p>
            <a:r>
              <a:rPr lang="pl-PL" sz="2000" dirty="0" smtClean="0"/>
              <a:t> </a:t>
            </a:r>
            <a:endParaRPr lang="pl-PL" sz="2000" dirty="0"/>
          </a:p>
          <a:p>
            <a:r>
              <a:rPr lang="pt-BR" sz="2000" dirty="0" smtClean="0"/>
              <a:t>•</a:t>
            </a:r>
            <a:r>
              <a:rPr lang="cs-CZ" sz="2000" dirty="0" smtClean="0"/>
              <a:t>  </a:t>
            </a:r>
            <a:r>
              <a:rPr lang="pt-BR" sz="2000" dirty="0" smtClean="0"/>
              <a:t>Podání </a:t>
            </a:r>
            <a:r>
              <a:rPr lang="pt-BR" sz="2000" dirty="0"/>
              <a:t>na MAS </a:t>
            </a:r>
            <a:r>
              <a:rPr lang="cs-CZ" sz="2000" dirty="0" smtClean="0"/>
              <a:t>     </a:t>
            </a:r>
            <a:r>
              <a:rPr lang="cs-CZ" sz="2000" b="1" dirty="0" smtClean="0">
                <a:solidFill>
                  <a:srgbClr val="FF0000"/>
                </a:solidFill>
              </a:rPr>
              <a:t>28</a:t>
            </a:r>
            <a:r>
              <a:rPr lang="pt-BR" sz="2000" b="1" dirty="0" smtClean="0">
                <a:solidFill>
                  <a:srgbClr val="FF0000"/>
                </a:solidFill>
              </a:rPr>
              <a:t>. </a:t>
            </a:r>
            <a:r>
              <a:rPr lang="cs-CZ" sz="2000" b="1" dirty="0" smtClean="0">
                <a:solidFill>
                  <a:srgbClr val="FF0000"/>
                </a:solidFill>
              </a:rPr>
              <a:t>2</a:t>
            </a:r>
            <a:r>
              <a:rPr lang="pt-BR" sz="2000" b="1" dirty="0" smtClean="0">
                <a:solidFill>
                  <a:srgbClr val="FF0000"/>
                </a:solidFill>
              </a:rPr>
              <a:t>. </a:t>
            </a:r>
            <a:r>
              <a:rPr lang="pt-BR" sz="2000" b="1" dirty="0">
                <a:solidFill>
                  <a:srgbClr val="FF0000"/>
                </a:solidFill>
              </a:rPr>
              <a:t>– </a:t>
            </a:r>
            <a:r>
              <a:rPr lang="cs-CZ" sz="2000" b="1" dirty="0" smtClean="0">
                <a:solidFill>
                  <a:srgbClr val="FF0000"/>
                </a:solidFill>
              </a:rPr>
              <a:t>16</a:t>
            </a:r>
            <a:r>
              <a:rPr lang="pt-BR" sz="2000" b="1" dirty="0" smtClean="0">
                <a:solidFill>
                  <a:srgbClr val="FF0000"/>
                </a:solidFill>
              </a:rPr>
              <a:t>. </a:t>
            </a:r>
            <a:r>
              <a:rPr lang="cs-CZ" sz="2000" b="1" dirty="0" smtClean="0">
                <a:solidFill>
                  <a:srgbClr val="FF0000"/>
                </a:solidFill>
              </a:rPr>
              <a:t>3</a:t>
            </a:r>
            <a:r>
              <a:rPr lang="pt-BR" sz="2000" b="1" dirty="0" smtClean="0">
                <a:solidFill>
                  <a:srgbClr val="FF0000"/>
                </a:solidFill>
              </a:rPr>
              <a:t>. 20</a:t>
            </a:r>
            <a:r>
              <a:rPr lang="cs-CZ" sz="2000" b="1" dirty="0" smtClean="0">
                <a:solidFill>
                  <a:srgbClr val="FF0000"/>
                </a:solidFill>
              </a:rPr>
              <a:t>20</a:t>
            </a:r>
            <a:r>
              <a:rPr lang="pt-BR" sz="2000" b="1" dirty="0" smtClean="0">
                <a:solidFill>
                  <a:srgbClr val="FF0000"/>
                </a:solidFill>
              </a:rPr>
              <a:t> </a:t>
            </a:r>
            <a:endParaRPr lang="pt-BR" sz="2000" b="1" dirty="0">
              <a:solidFill>
                <a:srgbClr val="FF0000"/>
              </a:solidFill>
            </a:endParaRPr>
          </a:p>
          <a:p>
            <a:endParaRPr lang="cs-CZ" dirty="0"/>
          </a:p>
        </p:txBody>
      </p:sp>
      <p:sp>
        <p:nvSpPr>
          <p:cNvPr id="3" name="Nadpis 2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 fontScale="900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 smtClean="0"/>
              <a:t>Podání Žádosti o dotaci</a:t>
            </a:r>
            <a:endParaRPr lang="cs-CZ" dirty="0"/>
          </a:p>
        </p:txBody>
      </p:sp>
      <p:pic>
        <p:nvPicPr>
          <p:cNvPr id="4" name="Picture 3" descr="C:\Users\kosova\Desktop\Práce\Obrázky a loga\IROP_CZ_RO_B_C-RGB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877272"/>
            <a:ext cx="4364354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5805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611560" y="1052736"/>
            <a:ext cx="7848872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 smtClean="0"/>
              <a:t>Kompletně </a:t>
            </a:r>
            <a:r>
              <a:rPr lang="cs-CZ" sz="2000" dirty="0"/>
              <a:t>vyplněný formulář </a:t>
            </a:r>
            <a:r>
              <a:rPr lang="cs-CZ" sz="2000" dirty="0" err="1"/>
              <a:t>ŽoD</a:t>
            </a:r>
            <a:r>
              <a:rPr lang="cs-CZ" sz="2000" dirty="0"/>
              <a:t> včetně příloh předat na MAS prostřednictvím Portálu farmáře (PF): </a:t>
            </a:r>
            <a:endParaRPr lang="cs-CZ" sz="2000" dirty="0" smtClean="0"/>
          </a:p>
          <a:p>
            <a:endParaRPr lang="cs-CZ" sz="2000" dirty="0"/>
          </a:p>
          <a:p>
            <a:r>
              <a:rPr lang="cs-CZ" sz="2000" dirty="0"/>
              <a:t>•</a:t>
            </a:r>
            <a:r>
              <a:rPr lang="cs-CZ" sz="2000" u="sng" dirty="0"/>
              <a:t>Příjem žádostí: </a:t>
            </a:r>
          </a:p>
          <a:p>
            <a:r>
              <a:rPr lang="cs-CZ" sz="2000" dirty="0"/>
              <a:t>•termín: </a:t>
            </a:r>
            <a:r>
              <a:rPr lang="cs-CZ" sz="2000" dirty="0" smtClean="0"/>
              <a:t>28. 2. </a:t>
            </a:r>
            <a:r>
              <a:rPr lang="cs-CZ" sz="2000" dirty="0"/>
              <a:t>– </a:t>
            </a:r>
            <a:r>
              <a:rPr lang="cs-CZ" sz="2000" dirty="0" smtClean="0"/>
              <a:t>16. 3. 2020  prostřednictvím </a:t>
            </a:r>
            <a:r>
              <a:rPr lang="cs-CZ" sz="2000" dirty="0"/>
              <a:t>PF </a:t>
            </a:r>
          </a:p>
          <a:p>
            <a:r>
              <a:rPr lang="cs-CZ" sz="2000" dirty="0"/>
              <a:t>•Příjem příloh: </a:t>
            </a:r>
            <a:endParaRPr lang="cs-CZ" sz="2000" dirty="0" smtClean="0"/>
          </a:p>
          <a:p>
            <a:endParaRPr lang="cs-CZ" sz="2000" dirty="0"/>
          </a:p>
          <a:p>
            <a:r>
              <a:rPr lang="pl-PL" sz="2000" dirty="0" smtClean="0"/>
              <a:t>                 prostřednictvím </a:t>
            </a:r>
            <a:r>
              <a:rPr lang="pl-PL" sz="2000" dirty="0"/>
              <a:t>PF spolu s ŽoD </a:t>
            </a:r>
            <a:r>
              <a:rPr lang="pl-PL" sz="2000" dirty="0" smtClean="0"/>
              <a:t>28. 2. </a:t>
            </a:r>
            <a:r>
              <a:rPr lang="pl-PL" sz="2000" dirty="0"/>
              <a:t>– </a:t>
            </a:r>
            <a:r>
              <a:rPr lang="pl-PL" sz="2000" dirty="0" smtClean="0"/>
              <a:t>16. 3. 2020 )</a:t>
            </a:r>
            <a:endParaRPr lang="pl-PL" sz="2000" dirty="0"/>
          </a:p>
          <a:p>
            <a:r>
              <a:rPr lang="cs-CZ" sz="2000" dirty="0" smtClean="0"/>
              <a:t>                 objemnější přílohy případně osobně </a:t>
            </a:r>
            <a:endParaRPr lang="cs-CZ" sz="2000" dirty="0"/>
          </a:p>
          <a:p>
            <a:endParaRPr lang="cs-CZ" sz="2000" dirty="0" smtClean="0"/>
          </a:p>
          <a:p>
            <a:r>
              <a:rPr lang="cs-CZ" sz="2000" dirty="0" smtClean="0"/>
              <a:t>(</a:t>
            </a:r>
            <a:r>
              <a:rPr lang="cs-CZ" sz="2000" dirty="0"/>
              <a:t>pondělí – </a:t>
            </a:r>
            <a:r>
              <a:rPr lang="cs-CZ" sz="2000" dirty="0" smtClean="0"/>
              <a:t>pátek: </a:t>
            </a:r>
            <a:r>
              <a:rPr lang="cs-CZ" sz="2000" dirty="0"/>
              <a:t>8:00 – </a:t>
            </a:r>
            <a:r>
              <a:rPr lang="cs-CZ" sz="2000" dirty="0" smtClean="0"/>
              <a:t>15:30) vždy po tel. domluvě</a:t>
            </a:r>
            <a:endParaRPr lang="cs-CZ" sz="2000" dirty="0"/>
          </a:p>
          <a:p>
            <a:r>
              <a:rPr lang="it-IT" sz="2000" dirty="0"/>
              <a:t>»adresa: </a:t>
            </a:r>
            <a:r>
              <a:rPr lang="cs-CZ" sz="2000" dirty="0" smtClean="0"/>
              <a:t>Slunečná 372, 262 23  Jince </a:t>
            </a:r>
            <a:r>
              <a:rPr lang="it-IT" sz="2000" dirty="0" smtClean="0"/>
              <a:t> </a:t>
            </a:r>
            <a:endParaRPr lang="cs-CZ" sz="2000" dirty="0" smtClean="0"/>
          </a:p>
          <a:p>
            <a:endParaRPr lang="cs-CZ" sz="2000" dirty="0" smtClean="0"/>
          </a:p>
          <a:p>
            <a:r>
              <a:rPr lang="cs-CZ" dirty="0" smtClean="0"/>
              <a:t>DOPORUČUJI </a:t>
            </a:r>
            <a:r>
              <a:rPr lang="cs-CZ" dirty="0"/>
              <a:t>KONZULTACE VYPLNĚNÉ ŽÁDOSTI A VŠE PŘÍLOH PŘEDEM. 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456" y="3068960"/>
            <a:ext cx="1273368" cy="1364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Nadpis 2"/>
          <p:cNvSpPr txBox="1">
            <a:spLocks/>
          </p:cNvSpPr>
          <p:nvPr/>
        </p:nvSpPr>
        <p:spPr>
          <a:xfrm>
            <a:off x="466160" y="46356"/>
            <a:ext cx="8229600" cy="1143000"/>
          </a:xfrm>
          <a:prstGeom prst="rect">
            <a:avLst/>
          </a:prstGeom>
        </p:spPr>
        <p:txBody>
          <a:bodyPr>
            <a:normAutofit fontScale="900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 smtClean="0"/>
              <a:t>Podání Žádosti o dotaci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388135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2"/>
          <p:cNvSpPr txBox="1">
            <a:spLocks/>
          </p:cNvSpPr>
          <p:nvPr/>
        </p:nvSpPr>
        <p:spPr>
          <a:xfrm>
            <a:off x="464200" y="30798"/>
            <a:ext cx="8229600" cy="1143000"/>
          </a:xfrm>
          <a:prstGeom prst="rect">
            <a:avLst/>
          </a:prstGeom>
        </p:spPr>
        <p:txBody>
          <a:bodyPr>
            <a:normAutofit fontScale="900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 smtClean="0"/>
              <a:t>Kontrola a hodnocení </a:t>
            </a:r>
            <a:r>
              <a:rPr lang="cs-CZ" b="0" dirty="0" err="1" smtClean="0"/>
              <a:t>ŽoD</a:t>
            </a: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683568" y="1029747"/>
            <a:ext cx="801023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u="sng" dirty="0" smtClean="0"/>
              <a:t>Administrativní </a:t>
            </a:r>
            <a:r>
              <a:rPr lang="cs-CZ" sz="2000" u="sng" dirty="0"/>
              <a:t>kontrola </a:t>
            </a:r>
            <a:endParaRPr lang="cs-CZ" sz="2000" u="sng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2000" dirty="0" smtClean="0"/>
              <a:t>Kontrola </a:t>
            </a:r>
            <a:r>
              <a:rPr lang="cs-CZ" sz="2000" dirty="0"/>
              <a:t>obsahové správnosti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2000" dirty="0" smtClean="0"/>
              <a:t>Kontrola </a:t>
            </a:r>
            <a:r>
              <a:rPr lang="cs-CZ" sz="2000" dirty="0"/>
              <a:t>přijatelnosti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2000" dirty="0" smtClean="0"/>
              <a:t>Kontrola </a:t>
            </a:r>
            <a:r>
              <a:rPr lang="cs-CZ" sz="2000" dirty="0"/>
              <a:t>dalších podmínek </a:t>
            </a:r>
            <a:endParaRPr lang="cs-CZ" sz="2000" dirty="0" smtClean="0"/>
          </a:p>
          <a:p>
            <a:endParaRPr lang="cs-CZ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Provádějí </a:t>
            </a:r>
            <a:r>
              <a:rPr lang="cs-CZ" sz="2000" dirty="0"/>
              <a:t>zaměstnanci MAS do 20 pracovních dní od </a:t>
            </a:r>
            <a:r>
              <a:rPr lang="cs-CZ" sz="2000" dirty="0" smtClean="0"/>
              <a:t>  ukončení </a:t>
            </a:r>
            <a:r>
              <a:rPr lang="cs-CZ" sz="2000" dirty="0"/>
              <a:t>příjmu </a:t>
            </a:r>
            <a:r>
              <a:rPr lang="cs-CZ" sz="2000" dirty="0" err="1"/>
              <a:t>ŽoD</a:t>
            </a:r>
            <a:r>
              <a:rPr lang="cs-CZ" sz="2000" dirty="0"/>
              <a:t>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Nedostatky </a:t>
            </a:r>
            <a:r>
              <a:rPr lang="cs-CZ" sz="2000" dirty="0"/>
              <a:t>lze opravit na základě výzvy </a:t>
            </a:r>
            <a:r>
              <a:rPr lang="cs-CZ" sz="2000"/>
              <a:t>MAS </a:t>
            </a:r>
            <a:r>
              <a:rPr lang="cs-CZ" sz="2000" smtClean="0"/>
              <a:t>(max. 2x). </a:t>
            </a:r>
            <a:endParaRPr lang="cs-CZ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Pokud </a:t>
            </a:r>
            <a:r>
              <a:rPr lang="cs-CZ" sz="2000" dirty="0"/>
              <a:t>nedojde k doplnění ve stanoveném termínu dojde k ukončení administrace </a:t>
            </a:r>
            <a:r>
              <a:rPr lang="cs-CZ" sz="2000" dirty="0" err="1"/>
              <a:t>ŽoD</a:t>
            </a:r>
            <a:r>
              <a:rPr lang="cs-CZ" sz="2000" dirty="0"/>
              <a:t>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O </a:t>
            </a:r>
            <a:r>
              <a:rPr lang="cs-CZ" sz="2000" dirty="0"/>
              <a:t>výsledku budete písemně </a:t>
            </a:r>
            <a:r>
              <a:rPr lang="cs-CZ" sz="2000" dirty="0" smtClean="0"/>
              <a:t>informováni do 5prac.dní  </a:t>
            </a:r>
            <a:r>
              <a:rPr lang="cs-CZ" sz="2000" dirty="0"/>
              <a:t>e-mailem s elektronickým podpisem.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Proti </a:t>
            </a:r>
            <a:r>
              <a:rPr lang="cs-CZ" sz="2000" dirty="0"/>
              <a:t>rozhodnutí MAS je možné se odvolat do 15 kalendářních dní ode dne doručení oznámení o výsledku kontroly. </a:t>
            </a:r>
          </a:p>
          <a:p>
            <a:endParaRPr lang="cs-CZ" dirty="0"/>
          </a:p>
          <a:p>
            <a:endParaRPr lang="cs-CZ" dirty="0"/>
          </a:p>
        </p:txBody>
      </p:sp>
      <p:pic>
        <p:nvPicPr>
          <p:cNvPr id="4" name="Picture 3" descr="C:\Users\kosova\Desktop\Práce\Obrázky a loga\IROP_CZ_RO_B_C-RGB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877272"/>
            <a:ext cx="4364354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21943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2"/>
          <p:cNvSpPr txBox="1">
            <a:spLocks/>
          </p:cNvSpPr>
          <p:nvPr/>
        </p:nvSpPr>
        <p:spPr>
          <a:xfrm>
            <a:off x="464200" y="30798"/>
            <a:ext cx="8229600" cy="1143000"/>
          </a:xfrm>
          <a:prstGeom prst="rect">
            <a:avLst/>
          </a:prstGeom>
        </p:spPr>
        <p:txBody>
          <a:bodyPr>
            <a:normAutofit fontScale="900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 smtClean="0"/>
              <a:t>Kontrola a hodnocení </a:t>
            </a:r>
            <a:r>
              <a:rPr lang="cs-CZ" b="0" dirty="0" err="1" smtClean="0"/>
              <a:t>ŽoD</a:t>
            </a: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512520" y="1556792"/>
            <a:ext cx="785221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u="sng" dirty="0" smtClean="0"/>
              <a:t>Věcné </a:t>
            </a:r>
            <a:r>
              <a:rPr lang="cs-CZ" sz="2000" b="1" u="sng" dirty="0"/>
              <a:t>hodnocení projektů </a:t>
            </a:r>
            <a:endParaRPr lang="cs-CZ" sz="2000" b="1" u="sng" dirty="0" smtClean="0"/>
          </a:p>
          <a:p>
            <a:endParaRPr lang="cs-CZ" sz="2000" b="1" u="sng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000" dirty="0" smtClean="0"/>
              <a:t>Provádí </a:t>
            </a:r>
            <a:r>
              <a:rPr lang="cs-CZ" sz="2000" dirty="0"/>
              <a:t>Výběrová komise </a:t>
            </a:r>
            <a:r>
              <a:rPr lang="cs-CZ" sz="2000" dirty="0" smtClean="0"/>
              <a:t>MAS Brdy </a:t>
            </a:r>
          </a:p>
          <a:p>
            <a:endParaRPr lang="cs-CZ" sz="20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000" dirty="0" smtClean="0"/>
              <a:t>Dle </a:t>
            </a:r>
            <a:r>
              <a:rPr lang="cs-CZ" sz="2000" dirty="0"/>
              <a:t>preferenčních kritérií uvedených </a:t>
            </a:r>
            <a:r>
              <a:rPr lang="cs-CZ" sz="2000" dirty="0" smtClean="0"/>
              <a:t>za </a:t>
            </a:r>
            <a:r>
              <a:rPr lang="cs-CZ" sz="2000" dirty="0"/>
              <a:t>každou </a:t>
            </a:r>
            <a:r>
              <a:rPr lang="cs-CZ" sz="2000" dirty="0" err="1"/>
              <a:t>Fichi</a:t>
            </a:r>
            <a:r>
              <a:rPr lang="cs-CZ" sz="2000" dirty="0"/>
              <a:t> zvlášť. </a:t>
            </a:r>
            <a:endParaRPr lang="cs-CZ" sz="2000" dirty="0" smtClean="0"/>
          </a:p>
          <a:p>
            <a:endParaRPr lang="cs-CZ" sz="20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000" dirty="0" smtClean="0"/>
              <a:t>Projekt </a:t>
            </a:r>
            <a:r>
              <a:rPr lang="cs-CZ" sz="2000" dirty="0"/>
              <a:t>musí získat min. </a:t>
            </a:r>
            <a:r>
              <a:rPr lang="cs-CZ" sz="2000" dirty="0" smtClean="0"/>
              <a:t>(N) 20 bodů (Z) 25bodů </a:t>
            </a:r>
          </a:p>
          <a:p>
            <a:endParaRPr lang="cs-CZ" sz="20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000" dirty="0" smtClean="0"/>
              <a:t>Vyhotoví seznam </a:t>
            </a:r>
            <a:r>
              <a:rPr lang="cs-CZ" sz="2000" dirty="0" err="1"/>
              <a:t>ŽoD</a:t>
            </a:r>
            <a:r>
              <a:rPr lang="cs-CZ" sz="2000" dirty="0"/>
              <a:t> </a:t>
            </a:r>
            <a:r>
              <a:rPr lang="cs-CZ" sz="2000" dirty="0" smtClean="0"/>
              <a:t>sestupně dle </a:t>
            </a:r>
            <a:r>
              <a:rPr lang="cs-CZ" sz="2000" dirty="0"/>
              <a:t>počtu získaných bodů. </a:t>
            </a:r>
            <a:endParaRPr lang="cs-CZ" sz="2000" dirty="0" smtClean="0"/>
          </a:p>
          <a:p>
            <a:endParaRPr lang="cs-CZ" sz="20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000" dirty="0" smtClean="0"/>
              <a:t>V </a:t>
            </a:r>
            <a:r>
              <a:rPr lang="cs-CZ" sz="2000" dirty="0"/>
              <a:t>případě shodného počtu bodů bude upřednostněn </a:t>
            </a:r>
            <a:r>
              <a:rPr lang="cs-CZ" sz="2000" dirty="0" smtClean="0"/>
              <a:t>projekt, bude postupováno dle textu výzvy č. 3</a:t>
            </a:r>
            <a:endParaRPr lang="cs-CZ" sz="2000" dirty="0"/>
          </a:p>
        </p:txBody>
      </p:sp>
      <p:pic>
        <p:nvPicPr>
          <p:cNvPr id="5" name="Picture 3" descr="C:\Users\kosova\Desktop\Práce\Obrázky a loga\IROP_CZ_RO_B_C-RGB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9000" y="6079629"/>
            <a:ext cx="4364354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16060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762576" y="1268760"/>
            <a:ext cx="763284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u="sng" dirty="0"/>
              <a:t>Schválení </a:t>
            </a:r>
            <a:r>
              <a:rPr lang="cs-CZ" sz="2000" b="1" u="sng" dirty="0" smtClean="0"/>
              <a:t>seznamu vybraných/nevybraných projektů</a:t>
            </a:r>
          </a:p>
          <a:p>
            <a:r>
              <a:rPr lang="cs-CZ" sz="2000" b="1" u="sng" dirty="0" smtClean="0"/>
              <a:t>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2000" dirty="0" smtClean="0"/>
              <a:t>Provádí </a:t>
            </a:r>
            <a:r>
              <a:rPr lang="cs-CZ" sz="2000" dirty="0"/>
              <a:t>Programový výbor MAS Brdy </a:t>
            </a:r>
            <a:endParaRPr lang="cs-CZ" sz="2000" dirty="0" smtClean="0"/>
          </a:p>
          <a:p>
            <a:endParaRPr lang="cs-CZ" sz="20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2000" dirty="0" smtClean="0"/>
              <a:t>Alokaci </a:t>
            </a:r>
            <a:r>
              <a:rPr lang="cs-CZ" sz="2000" dirty="0"/>
              <a:t>Výzvy nelze překročit. </a:t>
            </a:r>
            <a:endParaRPr lang="cs-CZ" sz="2000" dirty="0" smtClean="0"/>
          </a:p>
          <a:p>
            <a:endParaRPr lang="cs-CZ" sz="20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2000" dirty="0" smtClean="0"/>
              <a:t>Hraniční projekt – </a:t>
            </a:r>
            <a:r>
              <a:rPr lang="cs-CZ" sz="2000" b="1" dirty="0" smtClean="0"/>
              <a:t>nebude podpořen </a:t>
            </a:r>
            <a:r>
              <a:rPr lang="cs-CZ" sz="2000" dirty="0"/>
              <a:t>(tj. projekt, který je prvním nevybraným projektem v dané </a:t>
            </a:r>
            <a:r>
              <a:rPr lang="cs-CZ" sz="2000" dirty="0" err="1"/>
              <a:t>Fichi</a:t>
            </a:r>
            <a:r>
              <a:rPr lang="cs-CZ" sz="2000" dirty="0"/>
              <a:t> a splňuje minimální bodovou hranici) </a:t>
            </a:r>
            <a:endParaRPr lang="cs-CZ" sz="2000" dirty="0" smtClean="0"/>
          </a:p>
          <a:p>
            <a:endParaRPr lang="cs-CZ" sz="20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2000" dirty="0" smtClean="0"/>
              <a:t>O </a:t>
            </a:r>
            <a:r>
              <a:rPr lang="cs-CZ" sz="2000" dirty="0"/>
              <a:t>výsledku </a:t>
            </a:r>
            <a:r>
              <a:rPr lang="cs-CZ" sz="2000" dirty="0" smtClean="0"/>
              <a:t>budete do 5prac.dní od ukončení kontroly </a:t>
            </a:r>
            <a:r>
              <a:rPr lang="cs-CZ" sz="2000" dirty="0"/>
              <a:t>písemně informováni.</a:t>
            </a:r>
          </a:p>
        </p:txBody>
      </p:sp>
      <p:sp>
        <p:nvSpPr>
          <p:cNvPr id="3" name="Nadpis 2"/>
          <p:cNvSpPr txBox="1">
            <a:spLocks/>
          </p:cNvSpPr>
          <p:nvPr/>
        </p:nvSpPr>
        <p:spPr>
          <a:xfrm>
            <a:off x="464200" y="30798"/>
            <a:ext cx="8229600" cy="1143000"/>
          </a:xfrm>
          <a:prstGeom prst="rect">
            <a:avLst/>
          </a:prstGeom>
        </p:spPr>
        <p:txBody>
          <a:bodyPr>
            <a:normAutofit fontScale="900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 smtClean="0"/>
              <a:t>Kontrola a hodnocení </a:t>
            </a:r>
            <a:r>
              <a:rPr lang="cs-CZ" b="0" dirty="0" err="1" smtClean="0"/>
              <a:t>ŽoD</a:t>
            </a:r>
            <a:endParaRPr lang="cs-CZ" dirty="0"/>
          </a:p>
        </p:txBody>
      </p:sp>
      <p:pic>
        <p:nvPicPr>
          <p:cNvPr id="4" name="Picture 3" descr="C:\Users\kosova\Desktop\Práce\Obrázky a loga\IROP_CZ_RO_B_C-RGB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9446" y="5877272"/>
            <a:ext cx="4364354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954761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617672" y="908720"/>
            <a:ext cx="7488832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000" dirty="0"/>
              <a:t>MAS doplní do </a:t>
            </a:r>
            <a:r>
              <a:rPr lang="cs-CZ" sz="2000" dirty="0" err="1"/>
              <a:t>ŽoD</a:t>
            </a:r>
            <a:r>
              <a:rPr lang="cs-CZ" sz="2000" dirty="0"/>
              <a:t> výsledky kontroly a hodnocení</a:t>
            </a:r>
            <a:r>
              <a:rPr lang="cs-CZ" sz="2000" dirty="0" smtClean="0"/>
              <a:t>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000" dirty="0" smtClean="0"/>
              <a:t>MAS </a:t>
            </a:r>
            <a:r>
              <a:rPr lang="cs-CZ" sz="2000" dirty="0"/>
              <a:t>elektronicky podepíše </a:t>
            </a:r>
            <a:r>
              <a:rPr lang="cs-CZ" sz="2000" dirty="0" err="1"/>
              <a:t>ŽoD</a:t>
            </a:r>
            <a:r>
              <a:rPr lang="cs-CZ" sz="2000" dirty="0"/>
              <a:t>, verifikuje přílohy (uzamkne formulář </a:t>
            </a:r>
            <a:r>
              <a:rPr lang="cs-CZ" sz="2000" dirty="0" err="1"/>
              <a:t>ŽoD</a:t>
            </a:r>
            <a:r>
              <a:rPr lang="cs-CZ" sz="2000" dirty="0" smtClean="0"/>
              <a:t>) a pošle zpět žadateli přes portál farmáře. </a:t>
            </a:r>
            <a:endParaRPr lang="cs-CZ" sz="20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000" dirty="0" smtClean="0"/>
              <a:t>Žadatel </a:t>
            </a:r>
            <a:r>
              <a:rPr lang="cs-CZ" sz="2000" dirty="0"/>
              <a:t>odešle uzamčený formulář </a:t>
            </a:r>
            <a:r>
              <a:rPr lang="cs-CZ" sz="2000" dirty="0" err="1"/>
              <a:t>ŽoD</a:t>
            </a:r>
            <a:r>
              <a:rPr lang="cs-CZ" sz="2000" dirty="0"/>
              <a:t> přes Portál farmáře na RO SZIF.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000" dirty="0" smtClean="0"/>
              <a:t>Podání </a:t>
            </a:r>
            <a:r>
              <a:rPr lang="cs-CZ" sz="2000" dirty="0"/>
              <a:t>na SZIF </a:t>
            </a:r>
            <a:r>
              <a:rPr lang="cs-CZ" sz="2000" dirty="0" smtClean="0"/>
              <a:t>nejpozději </a:t>
            </a:r>
            <a:r>
              <a:rPr lang="cs-CZ" sz="2000" b="1" dirty="0" smtClean="0">
                <a:solidFill>
                  <a:srgbClr val="FF0000"/>
                </a:solidFill>
              </a:rPr>
              <a:t>28. 5. 2020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000" dirty="0" smtClean="0"/>
              <a:t>Do 14 kal. dní od finál. </a:t>
            </a:r>
            <a:r>
              <a:rPr lang="cs-CZ" sz="2000" dirty="0" err="1" smtClean="0"/>
              <a:t>ter</a:t>
            </a:r>
            <a:r>
              <a:rPr lang="cs-CZ" sz="2000" dirty="0" smtClean="0"/>
              <a:t>. Registrace na SZIF informuje žadatele o přijetí s přiděleným registračním číslem </a:t>
            </a:r>
            <a:endParaRPr lang="cs-CZ" sz="20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000" dirty="0" smtClean="0"/>
              <a:t>Následně </a:t>
            </a:r>
            <a:r>
              <a:rPr lang="cs-CZ" sz="2000" dirty="0"/>
              <a:t>probíhá závěrečné ověření způsobilosti projektů ze strany SZIF – komunikace přes Portál Farmáře. </a:t>
            </a:r>
            <a:r>
              <a:rPr lang="cs-CZ" sz="1600" b="1" dirty="0">
                <a:solidFill>
                  <a:srgbClr val="FF0000"/>
                </a:solidFill>
              </a:rPr>
              <a:t>Fikce doručení</a:t>
            </a:r>
            <a:r>
              <a:rPr lang="cs-CZ" sz="1600" dirty="0">
                <a:solidFill>
                  <a:srgbClr val="FF0000"/>
                </a:solidFill>
              </a:rPr>
              <a:t>: lhůty pro doručování dokumentů a výzev ze strany SZIF se počítají od data, kdy se žadatel přihlásí do PF, pokud se do 10 dnů od zveřejnění dokumentu na PF nepřihlásí, začíná běžet lhůta 10den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sz="2000" dirty="0" smtClean="0"/>
              <a:t>O </a:t>
            </a:r>
            <a:r>
              <a:rPr lang="pl-PL" sz="2000" dirty="0"/>
              <a:t>poskytnutí dotace rozhoduje SZIF! </a:t>
            </a:r>
          </a:p>
        </p:txBody>
      </p:sp>
      <p:sp>
        <p:nvSpPr>
          <p:cNvPr id="3" name="Nadpis 2"/>
          <p:cNvSpPr txBox="1">
            <a:spLocks/>
          </p:cNvSpPr>
          <p:nvPr/>
        </p:nvSpPr>
        <p:spPr>
          <a:xfrm>
            <a:off x="464200" y="30798"/>
            <a:ext cx="8229600" cy="1143000"/>
          </a:xfrm>
          <a:prstGeom prst="rect">
            <a:avLst/>
          </a:prstGeom>
        </p:spPr>
        <p:txBody>
          <a:bodyPr>
            <a:normAutofit fontScale="900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 smtClean="0"/>
              <a:t>Registrace </a:t>
            </a:r>
            <a:r>
              <a:rPr lang="cs-CZ" b="0" dirty="0" err="1" smtClean="0"/>
              <a:t>ŽoD</a:t>
            </a:r>
            <a:r>
              <a:rPr lang="cs-CZ" b="0" dirty="0" smtClean="0"/>
              <a:t> na SZIF</a:t>
            </a:r>
            <a:endParaRPr lang="cs-CZ" dirty="0"/>
          </a:p>
        </p:txBody>
      </p:sp>
      <p:pic>
        <p:nvPicPr>
          <p:cNvPr id="5" name="Picture 3" descr="C:\Users\kosova\Desktop\Práce\Obrázky a loga\IROP_CZ_RO_B_C-RGB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877272"/>
            <a:ext cx="4364354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483396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2"/>
          <p:cNvSpPr txBox="1">
            <a:spLocks/>
          </p:cNvSpPr>
          <p:nvPr/>
        </p:nvSpPr>
        <p:spPr>
          <a:xfrm>
            <a:off x="464200" y="30798"/>
            <a:ext cx="8229600" cy="1143000"/>
          </a:xfrm>
          <a:prstGeom prst="rect">
            <a:avLst/>
          </a:prstGeom>
        </p:spPr>
        <p:txBody>
          <a:bodyPr>
            <a:normAutofit fontScale="900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cs-CZ" b="0" dirty="0" smtClean="0"/>
              <a:t/>
            </a:r>
            <a:br>
              <a:rPr lang="cs-CZ" b="0" dirty="0" smtClean="0"/>
            </a:br>
            <a:r>
              <a:rPr lang="cs-CZ" b="0" dirty="0" smtClean="0"/>
              <a:t>Důležité dokumenty na</a:t>
            </a:r>
            <a:endParaRPr lang="cs-CZ" dirty="0"/>
          </a:p>
        </p:txBody>
      </p:sp>
      <p:pic>
        <p:nvPicPr>
          <p:cNvPr id="5" name="Picture 3" descr="C:\Users\kosova\Desktop\Práce\Obrázky a loga\IROP_CZ_RO_B_C-RGB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877272"/>
            <a:ext cx="4364354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bdélník 5"/>
          <p:cNvSpPr/>
          <p:nvPr/>
        </p:nvSpPr>
        <p:spPr>
          <a:xfrm>
            <a:off x="457488" y="1538977"/>
            <a:ext cx="8356272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000" dirty="0" smtClean="0"/>
              <a:t>Pravidla </a:t>
            </a:r>
            <a:r>
              <a:rPr lang="cs-CZ" sz="2000" dirty="0"/>
              <a:t>pro operaci 19.2.1 - Podpora provádění operací v rámci strategie komunitně vedeného místního rozvoje (Pravidla pro žadatele; Pravidla)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cs-CZ" sz="20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000" dirty="0" smtClean="0"/>
              <a:t>Interní postupy  </a:t>
            </a:r>
            <a:r>
              <a:rPr lang="cs-CZ" sz="2000" dirty="0"/>
              <a:t>MAS </a:t>
            </a:r>
            <a:r>
              <a:rPr lang="cs-CZ" sz="2000" dirty="0" smtClean="0"/>
              <a:t>Brdy pro </a:t>
            </a:r>
            <a:r>
              <a:rPr lang="cs-CZ" sz="2000" dirty="0"/>
              <a:t>vyhlašování </a:t>
            </a:r>
            <a:r>
              <a:rPr lang="cs-CZ" sz="2000" dirty="0" smtClean="0"/>
              <a:t>výzev </a:t>
            </a:r>
            <a:r>
              <a:rPr lang="cs-CZ" sz="2000" dirty="0"/>
              <a:t>v rámci realizace Strategie komunitně vedeného místního rozvoje na období 2014 – 2020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cs-CZ" sz="20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000" dirty="0" smtClean="0"/>
              <a:t>Podrobný </a:t>
            </a:r>
            <a:r>
              <a:rPr lang="cs-CZ" sz="2000" dirty="0"/>
              <a:t>postup vygenerování a podání </a:t>
            </a:r>
            <a:r>
              <a:rPr lang="cs-CZ" sz="2000" dirty="0" err="1"/>
              <a:t>ŽoD</a:t>
            </a:r>
            <a:r>
              <a:rPr lang="cs-CZ" sz="2000" dirty="0"/>
              <a:t> přes Portál farmáře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cs-CZ" sz="20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it-IT" sz="2000" dirty="0" smtClean="0"/>
              <a:t>Příručka </a:t>
            </a:r>
            <a:r>
              <a:rPr lang="it-IT" sz="2000" dirty="0"/>
              <a:t>pro publicitu PRV 2014 – 2020 </a:t>
            </a:r>
          </a:p>
          <a:p>
            <a:endParaRPr lang="cs-CZ" sz="2000" dirty="0"/>
          </a:p>
          <a:p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978600" y="1160602"/>
            <a:ext cx="7200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http://www.masbrdy.cz/doku.php?id=pravidla_a_dokumenty</a:t>
            </a:r>
          </a:p>
        </p:txBody>
      </p:sp>
    </p:spTree>
    <p:extLst>
      <p:ext uri="{BB962C8B-B14F-4D97-AF65-F5344CB8AC3E}">
        <p14:creationId xmlns:p14="http://schemas.microsoft.com/office/powerpoint/2010/main" val="22723368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 smtClean="0"/>
              <a:t>Celková výše alokace pro 3.Výzvu PRV</a:t>
            </a:r>
            <a:endParaRPr lang="cs-CZ" dirty="0"/>
          </a:p>
        </p:txBody>
      </p:sp>
      <p:pic>
        <p:nvPicPr>
          <p:cNvPr id="4" name="Picture 3" descr="C:\Users\kosova\Desktop\Práce\Obrázky a loga\IROP_CZ_RO_B_C-RGB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3936" y="5821104"/>
            <a:ext cx="4364354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ovéPole 6"/>
          <p:cNvSpPr txBox="1"/>
          <p:nvPr/>
        </p:nvSpPr>
        <p:spPr>
          <a:xfrm>
            <a:off x="539552" y="1672853"/>
            <a:ext cx="230425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 smtClean="0"/>
              <a:t>Celková výše dotace pro </a:t>
            </a:r>
          </a:p>
          <a:p>
            <a:r>
              <a:rPr lang="cs-CZ" dirty="0" smtClean="0"/>
              <a:t>    3</a:t>
            </a:r>
            <a:r>
              <a:rPr lang="cs-CZ" b="1" dirty="0" smtClean="0"/>
              <a:t>. výzvu je   </a:t>
            </a:r>
          </a:p>
          <a:p>
            <a:r>
              <a:rPr lang="cs-CZ" dirty="0" smtClean="0"/>
              <a:t>    </a:t>
            </a:r>
            <a:r>
              <a:rPr lang="cs-CZ" b="1" dirty="0"/>
              <a:t>3 637 458,- Kč</a:t>
            </a:r>
            <a:endParaRPr lang="cs-CZ" b="1" dirty="0" smtClean="0"/>
          </a:p>
          <a:p>
            <a:endParaRPr lang="cs-CZ" b="1" dirty="0" smtClean="0"/>
          </a:p>
          <a:p>
            <a:endParaRPr lang="cs-CZ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 smtClean="0"/>
              <a:t>Lze realizovat pouze na území MAS Brdy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349258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115616" y="2505790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600" dirty="0" smtClean="0"/>
              <a:t>Děkuji Vám za pozornost!</a:t>
            </a:r>
            <a:endParaRPr lang="cs-CZ" sz="3600" dirty="0"/>
          </a:p>
        </p:txBody>
      </p:sp>
      <p:pic>
        <p:nvPicPr>
          <p:cNvPr id="3" name="Picture 3" descr="C:\Users\kosova\Desktop\Práce\Obrázky a loga\IROP_CZ_RO_B_C-RGB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877272"/>
            <a:ext cx="4364354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8744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cs-CZ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2800" b="1" dirty="0" smtClean="0"/>
              <a:t>Datum </a:t>
            </a:r>
            <a:r>
              <a:rPr lang="cs-CZ" sz="2800" b="1" dirty="0"/>
              <a:t>vyhlášení Výzvy: </a:t>
            </a:r>
            <a:r>
              <a:rPr lang="cs-CZ" sz="2800" b="1" dirty="0" smtClean="0"/>
              <a:t> </a:t>
            </a:r>
            <a:r>
              <a:rPr lang="cs-CZ" sz="2800" dirty="0" smtClean="0"/>
              <a:t>13. 2. 2020 </a:t>
            </a:r>
            <a:r>
              <a:rPr lang="cs-CZ" sz="2800" dirty="0"/>
              <a:t>(text Výzvy na </a:t>
            </a:r>
            <a:r>
              <a:rPr lang="cs-CZ" sz="2800" dirty="0" smtClean="0"/>
              <a:t>www.masbrdy.cz</a:t>
            </a:r>
            <a:r>
              <a:rPr lang="cs-CZ" sz="2800" dirty="0"/>
              <a:t>) </a:t>
            </a:r>
            <a:endParaRPr lang="cs-CZ" sz="2800" dirty="0" smtClean="0"/>
          </a:p>
          <a:p>
            <a:pPr>
              <a:buFont typeface="Arial" panose="020B0604020202020204" pitchFamily="34" charset="0"/>
              <a:buChar char="•"/>
            </a:pPr>
            <a:endParaRPr lang="cs-CZ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2800" b="1" dirty="0" smtClean="0"/>
              <a:t>Příjem </a:t>
            </a:r>
            <a:r>
              <a:rPr lang="cs-CZ" sz="2800" b="1" dirty="0"/>
              <a:t>žádostí: </a:t>
            </a:r>
            <a:r>
              <a:rPr lang="cs-CZ" sz="2800" dirty="0" smtClean="0"/>
              <a:t>28. 2. </a:t>
            </a:r>
            <a:r>
              <a:rPr lang="cs-CZ" sz="2800" dirty="0"/>
              <a:t>– </a:t>
            </a:r>
            <a:r>
              <a:rPr lang="cs-CZ" sz="2800" dirty="0" smtClean="0"/>
              <a:t>16. 3 . 2020 přes Portál </a:t>
            </a:r>
            <a:r>
              <a:rPr lang="cs-CZ" sz="2800" dirty="0"/>
              <a:t>farmáře </a:t>
            </a:r>
            <a:endParaRPr lang="cs-CZ" sz="2800" dirty="0" smtClean="0"/>
          </a:p>
          <a:p>
            <a:pPr>
              <a:buFont typeface="Arial" panose="020B0604020202020204" pitchFamily="34" charset="0"/>
              <a:buChar char="•"/>
            </a:pPr>
            <a:endParaRPr lang="cs-CZ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2800" b="1" dirty="0" smtClean="0"/>
              <a:t>Termín </a:t>
            </a:r>
            <a:r>
              <a:rPr lang="cs-CZ" sz="2800" b="1" dirty="0"/>
              <a:t>příjmu příloh</a:t>
            </a:r>
            <a:r>
              <a:rPr lang="cs-CZ" sz="2800" dirty="0"/>
              <a:t>: </a:t>
            </a:r>
            <a:r>
              <a:rPr lang="cs-CZ" sz="2800" dirty="0" smtClean="0"/>
              <a:t>v době trvání příjmu Žádostí na MAS vždy po tel. domluvě (převážně elektronicky)</a:t>
            </a:r>
            <a:endParaRPr lang="cs-CZ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2800" b="1" dirty="0" smtClean="0"/>
              <a:t>Adresa:</a:t>
            </a:r>
            <a:r>
              <a:rPr lang="cs-CZ" sz="2800" dirty="0" smtClean="0"/>
              <a:t> Slunečná 372, 262 23  Jince </a:t>
            </a:r>
            <a:r>
              <a:rPr lang="it-IT" sz="2800" dirty="0" smtClean="0"/>
              <a:t> </a:t>
            </a:r>
            <a:endParaRPr lang="cs-CZ" sz="2800" dirty="0" smtClean="0"/>
          </a:p>
          <a:p>
            <a:pPr marL="109728" indent="0">
              <a:buNone/>
            </a:pPr>
            <a:endParaRPr lang="cs-CZ" sz="2800" dirty="0" smtClean="0"/>
          </a:p>
          <a:p>
            <a:pPr marL="109728" indent="0">
              <a:buNone/>
            </a:pPr>
            <a:endParaRPr lang="it-IT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pt-BR" sz="2800" b="1" dirty="0" smtClean="0"/>
              <a:t>Termín </a:t>
            </a:r>
            <a:r>
              <a:rPr lang="pt-BR" sz="2800" b="1" dirty="0"/>
              <a:t>registrace na RO SZIF: </a:t>
            </a:r>
            <a:r>
              <a:rPr lang="cs-CZ" sz="2800" b="1" dirty="0" smtClean="0"/>
              <a:t>  </a:t>
            </a:r>
            <a:r>
              <a:rPr lang="cs-CZ" sz="2800" dirty="0" smtClean="0"/>
              <a:t>28. 5</a:t>
            </a:r>
            <a:r>
              <a:rPr lang="pt-BR" sz="2800" dirty="0" smtClean="0"/>
              <a:t>. 20</a:t>
            </a:r>
            <a:r>
              <a:rPr lang="cs-CZ" sz="2800" dirty="0" smtClean="0"/>
              <a:t>20</a:t>
            </a:r>
            <a:r>
              <a:rPr lang="pt-BR" sz="2800" dirty="0" smtClean="0"/>
              <a:t> </a:t>
            </a:r>
            <a:endParaRPr lang="cs-CZ" sz="28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pl-PL" sz="2800" dirty="0"/>
              <a:t>Kontaktním místem je MAS (vyj. Dohody a Dodatku k Dohodě</a:t>
            </a:r>
            <a:r>
              <a:rPr lang="pl-PL" sz="2800" dirty="0" smtClean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800" dirty="0" smtClean="0"/>
              <a:t>Důležité dokumenty: pravidla pro žadatele,...na </a:t>
            </a:r>
            <a:r>
              <a:rPr lang="pl-PL" sz="2800" dirty="0" smtClean="0">
                <a:hlinkClick r:id="rId2"/>
              </a:rPr>
              <a:t>www.szif.cz</a:t>
            </a:r>
            <a:endParaRPr lang="pl-PL" sz="2800" dirty="0" smtClean="0"/>
          </a:p>
          <a:p>
            <a:pPr>
              <a:buFont typeface="Arial" panose="020B0604020202020204" pitchFamily="34" charset="0"/>
              <a:buChar char="•"/>
            </a:pPr>
            <a:endParaRPr lang="pl-PL" sz="2800" dirty="0" smtClean="0"/>
          </a:p>
          <a:p>
            <a:pPr>
              <a:buFont typeface="Arial" panose="020B0604020202020204" pitchFamily="34" charset="0"/>
              <a:buChar char="•"/>
            </a:pPr>
            <a:endParaRPr lang="pt-BR" sz="280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 smtClean="0"/>
              <a:t>Základní informace o 1. výzvě PRV</a:t>
            </a:r>
            <a:endParaRPr lang="cs-CZ" dirty="0"/>
          </a:p>
        </p:txBody>
      </p:sp>
      <p:pic>
        <p:nvPicPr>
          <p:cNvPr id="4" name="Picture 3" descr="C:\Users\kosova\Desktop\Práce\Obrázky a loga\IROP_CZ_RO_B_C-RGB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877272"/>
            <a:ext cx="4364354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2140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Vyhlášené </a:t>
            </a:r>
            <a:r>
              <a:rPr lang="cs-CZ" dirty="0" err="1" smtClean="0"/>
              <a:t>Fiche</a:t>
            </a:r>
            <a:endParaRPr lang="cs-CZ" dirty="0"/>
          </a:p>
        </p:txBody>
      </p:sp>
      <p:pic>
        <p:nvPicPr>
          <p:cNvPr id="4" name="Picture 3" descr="C:\Users\kosova\Desktop\Práce\Obrázky a loga\IROP_CZ_RO_B_C-RGB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877272"/>
            <a:ext cx="4364354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0806174"/>
              </p:ext>
            </p:extLst>
          </p:nvPr>
        </p:nvGraphicFramePr>
        <p:xfrm>
          <a:off x="719572" y="1628800"/>
          <a:ext cx="7704856" cy="3154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6284"/>
                <a:gridCol w="1872208"/>
                <a:gridCol w="1800200"/>
                <a:gridCol w="1476164"/>
              </a:tblGrid>
              <a:tr h="115212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Číslo a název </a:t>
                      </a:r>
                      <a:r>
                        <a:rPr lang="cs-CZ" dirty="0" err="1" smtClean="0">
                          <a:solidFill>
                            <a:schemeClr val="tx1"/>
                          </a:solidFill>
                        </a:rPr>
                        <a:t>Fiche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Alokace</a:t>
                      </a:r>
                      <a:r>
                        <a:rPr lang="cs-CZ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Vazba na článek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Pravidla pro žadatele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r>
                        <a:rPr lang="cs-CZ" dirty="0" smtClean="0"/>
                        <a:t>F1 Zemědělské podnikání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367.036,- Kč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Čl. 17,odstavec</a:t>
                      </a:r>
                      <a:r>
                        <a:rPr lang="cs-CZ" baseline="0" dirty="0" smtClean="0"/>
                        <a:t> 1.,písmeno a)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Str. 41</a:t>
                      </a:r>
                      <a:endParaRPr lang="cs-CZ" dirty="0"/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r>
                        <a:rPr lang="cs-CZ" dirty="0" smtClean="0"/>
                        <a:t>F2</a:t>
                      </a:r>
                      <a:r>
                        <a:rPr lang="cs-CZ" baseline="0" dirty="0" smtClean="0"/>
                        <a:t> Nezemědělské podnikání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3.270.422,-Kč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Čl. 19.,odstavec 1.,písmeno b)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Str. 54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5819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cs-CZ" sz="1400" dirty="0">
              <a:solidFill>
                <a:srgbClr val="000000"/>
              </a:solidFill>
              <a:latin typeface="Calibri"/>
            </a:endParaRPr>
          </a:p>
          <a:p>
            <a:r>
              <a:rPr lang="cs-CZ" sz="2200" dirty="0" smtClean="0">
                <a:latin typeface="+mj-lt"/>
              </a:rPr>
              <a:t>Ex </a:t>
            </a:r>
            <a:r>
              <a:rPr lang="cs-CZ" sz="2200" dirty="0">
                <a:latin typeface="+mj-lt"/>
              </a:rPr>
              <a:t>– post financování – úhrada výdajů z vlastních zdrojů. </a:t>
            </a:r>
          </a:p>
          <a:p>
            <a:r>
              <a:rPr lang="pl-PL" sz="2200" dirty="0" smtClean="0">
                <a:latin typeface="+mj-lt"/>
              </a:rPr>
              <a:t>Před </a:t>
            </a:r>
            <a:r>
              <a:rPr lang="pl-PL" sz="2200" dirty="0">
                <a:latin typeface="+mj-lt"/>
              </a:rPr>
              <a:t>podpisem Dohody není na dotaci právní nárok. </a:t>
            </a:r>
          </a:p>
          <a:p>
            <a:r>
              <a:rPr lang="pl-PL" sz="2200" dirty="0" smtClean="0">
                <a:latin typeface="+mj-lt"/>
              </a:rPr>
              <a:t>Realizace </a:t>
            </a:r>
            <a:r>
              <a:rPr lang="pl-PL" sz="2200" dirty="0">
                <a:latin typeface="+mj-lt"/>
              </a:rPr>
              <a:t>projektu do 24 měsíců od podpisu Dohody. </a:t>
            </a:r>
          </a:p>
          <a:p>
            <a:r>
              <a:rPr lang="cs-CZ" sz="2200" dirty="0" smtClean="0">
                <a:latin typeface="+mj-lt"/>
              </a:rPr>
              <a:t>Za </a:t>
            </a:r>
            <a:r>
              <a:rPr lang="cs-CZ" sz="2200" dirty="0">
                <a:latin typeface="+mj-lt"/>
              </a:rPr>
              <a:t>splnění podmínek zodpovídá výhradně příjemce. </a:t>
            </a:r>
          </a:p>
          <a:p>
            <a:r>
              <a:rPr lang="cs-CZ" sz="2200" dirty="0" smtClean="0">
                <a:latin typeface="+mj-lt"/>
              </a:rPr>
              <a:t>Předmět </a:t>
            </a:r>
            <a:r>
              <a:rPr lang="cs-CZ" sz="2200" dirty="0">
                <a:latin typeface="+mj-lt"/>
              </a:rPr>
              <a:t>projektu musí být provozován výhradně příjemcem dotace od data podání </a:t>
            </a:r>
            <a:r>
              <a:rPr lang="cs-CZ" sz="2200" dirty="0" err="1">
                <a:latin typeface="+mj-lt"/>
              </a:rPr>
              <a:t>ŽoP</a:t>
            </a:r>
            <a:r>
              <a:rPr lang="cs-CZ" sz="2200" dirty="0">
                <a:latin typeface="+mj-lt"/>
              </a:rPr>
              <a:t> do konce lhůty vázanosti projektu na účel</a:t>
            </a:r>
            <a:r>
              <a:rPr lang="cs-CZ" sz="2200" dirty="0" smtClean="0">
                <a:latin typeface="+mj-lt"/>
              </a:rPr>
              <a:t>.( 5let) </a:t>
            </a:r>
            <a:endParaRPr lang="cs-CZ" sz="2200" dirty="0">
              <a:latin typeface="+mj-lt"/>
            </a:endParaRPr>
          </a:p>
          <a:p>
            <a:r>
              <a:rPr lang="cs-CZ" sz="2200" dirty="0" smtClean="0">
                <a:latin typeface="+mj-lt"/>
              </a:rPr>
              <a:t>Předmět </a:t>
            </a:r>
            <a:r>
              <a:rPr lang="cs-CZ" sz="2200" dirty="0">
                <a:latin typeface="+mj-lt"/>
              </a:rPr>
              <a:t>dotace musí být ve vlastnictví žadatele od okamžiku pořízení do konce lhůty vázanosti projektu na účel. </a:t>
            </a:r>
          </a:p>
          <a:p>
            <a:r>
              <a:rPr lang="cs-CZ" sz="2200" dirty="0" smtClean="0">
                <a:latin typeface="+mj-lt"/>
              </a:rPr>
              <a:t>Správní </a:t>
            </a:r>
            <a:r>
              <a:rPr lang="cs-CZ" sz="2200" dirty="0">
                <a:latin typeface="+mj-lt"/>
              </a:rPr>
              <a:t>akt stavebního </a:t>
            </a:r>
            <a:r>
              <a:rPr lang="cs-CZ" sz="2200" dirty="0" smtClean="0">
                <a:latin typeface="+mj-lt"/>
              </a:rPr>
              <a:t>úřadu</a:t>
            </a:r>
          </a:p>
          <a:p>
            <a:pPr marL="109728" indent="0">
              <a:buNone/>
            </a:pPr>
            <a:r>
              <a:rPr lang="cs-CZ" sz="2200" dirty="0">
                <a:latin typeface="+mj-lt"/>
              </a:rPr>
              <a:t> </a:t>
            </a:r>
            <a:r>
              <a:rPr lang="cs-CZ" sz="2200" dirty="0" smtClean="0">
                <a:latin typeface="+mj-lt"/>
              </a:rPr>
              <a:t> </a:t>
            </a:r>
            <a:r>
              <a:rPr lang="pl-PL" sz="2200" dirty="0" smtClean="0">
                <a:latin typeface="+mj-lt"/>
              </a:rPr>
              <a:t>–platný </a:t>
            </a:r>
            <a:r>
              <a:rPr lang="pl-PL" sz="2200" dirty="0">
                <a:latin typeface="+mj-lt"/>
              </a:rPr>
              <a:t>ke dni podání ŽoD na MAS, </a:t>
            </a:r>
            <a:endParaRPr lang="pl-PL" sz="2200" dirty="0" smtClean="0">
              <a:latin typeface="+mj-lt"/>
            </a:endParaRPr>
          </a:p>
          <a:p>
            <a:pPr marL="109728" indent="0">
              <a:buNone/>
            </a:pPr>
            <a:r>
              <a:rPr lang="cs-CZ" sz="2200" dirty="0" smtClean="0">
                <a:latin typeface="+mj-lt"/>
              </a:rPr>
              <a:t>  –</a:t>
            </a:r>
            <a:r>
              <a:rPr lang="cs-CZ" sz="2200" dirty="0">
                <a:latin typeface="+mj-lt"/>
              </a:rPr>
              <a:t>pravomocný ke dni předložení přílohy na MAS</a:t>
            </a:r>
            <a:r>
              <a:rPr lang="cs-CZ" sz="2200" dirty="0">
                <a:latin typeface="Calibri"/>
              </a:rPr>
              <a:t>.</a:t>
            </a:r>
            <a:r>
              <a:rPr lang="cs-CZ" sz="2400" dirty="0">
                <a:latin typeface="Calibri"/>
              </a:rPr>
              <a:t> </a:t>
            </a:r>
          </a:p>
          <a:p>
            <a:pPr marL="109728" indent="0">
              <a:buNone/>
            </a:pPr>
            <a:endParaRPr lang="cs-CZ" sz="280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 smtClean="0"/>
              <a:t>Obecné podmínky poskytnutí dotace</a:t>
            </a:r>
            <a:endParaRPr lang="cs-CZ" dirty="0"/>
          </a:p>
        </p:txBody>
      </p:sp>
      <p:pic>
        <p:nvPicPr>
          <p:cNvPr id="4" name="Picture 3" descr="C:\Users\kosova\Desktop\Práce\Obrázky a loga\IROP_CZ_RO_B_C-RGB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877272"/>
            <a:ext cx="4364354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1012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827991"/>
          </a:xfrm>
        </p:spPr>
        <p:txBody>
          <a:bodyPr>
            <a:normAutofit lnSpcReduction="10000"/>
          </a:bodyPr>
          <a:lstStyle/>
          <a:p>
            <a:endParaRPr lang="cs-CZ" dirty="0"/>
          </a:p>
          <a:p>
            <a:r>
              <a:rPr lang="pl-PL" sz="2200" dirty="0" smtClean="0"/>
              <a:t>Dotaci </a:t>
            </a:r>
            <a:r>
              <a:rPr lang="pl-PL" sz="2200" dirty="0"/>
              <a:t>lze získat pouze na způsobilé výdaje. </a:t>
            </a:r>
            <a:endParaRPr lang="pl-PL" sz="2200" dirty="0" smtClean="0"/>
          </a:p>
          <a:p>
            <a:pPr marL="109728" indent="0">
              <a:buNone/>
            </a:pPr>
            <a:endParaRPr lang="pl-PL" sz="2200" dirty="0"/>
          </a:p>
          <a:p>
            <a:pPr marL="109728" indent="0">
              <a:buNone/>
            </a:pPr>
            <a:r>
              <a:rPr lang="cs-CZ" sz="2200" dirty="0" smtClean="0"/>
              <a:t>   </a:t>
            </a:r>
            <a:r>
              <a:rPr lang="cs-CZ" sz="2200" b="1" u="sng" dirty="0" smtClean="0"/>
              <a:t>Způsobilost výdajů:</a:t>
            </a:r>
            <a:endParaRPr lang="cs-CZ" sz="2200" b="1" u="sng" dirty="0"/>
          </a:p>
          <a:p>
            <a:r>
              <a:rPr lang="cs-CZ" sz="2200" dirty="0" smtClean="0"/>
              <a:t>Výdaje </a:t>
            </a:r>
            <a:r>
              <a:rPr lang="cs-CZ" sz="2200" dirty="0"/>
              <a:t>mohou vzniknout nejdříve k datu podání </a:t>
            </a:r>
            <a:r>
              <a:rPr lang="cs-CZ" sz="2200" dirty="0" err="1"/>
              <a:t>ŽoD</a:t>
            </a:r>
            <a:r>
              <a:rPr lang="cs-CZ" sz="2200" dirty="0"/>
              <a:t> na </a:t>
            </a:r>
            <a:r>
              <a:rPr lang="cs-CZ" sz="2200" dirty="0" smtClean="0"/>
              <a:t>MAS a skutečně uhrazeny nejpozději do data předložení Žádosti o platbu. </a:t>
            </a:r>
          </a:p>
          <a:p>
            <a:r>
              <a:rPr lang="cs-CZ" sz="2200" dirty="0" smtClean="0"/>
              <a:t>Výše </a:t>
            </a:r>
            <a:r>
              <a:rPr lang="cs-CZ" sz="2200" dirty="0"/>
              <a:t>způsobilých výdajů: </a:t>
            </a:r>
            <a:r>
              <a:rPr lang="cs-CZ" sz="2200" b="1" dirty="0"/>
              <a:t>50 000 – </a:t>
            </a:r>
            <a:r>
              <a:rPr lang="cs-CZ" sz="2200" b="1" dirty="0" smtClean="0"/>
              <a:t>3 </a:t>
            </a:r>
            <a:r>
              <a:rPr lang="cs-CZ" sz="2200" b="1" dirty="0"/>
              <a:t>000 000,- Kč </a:t>
            </a:r>
            <a:r>
              <a:rPr lang="cs-CZ" sz="2200" b="1" dirty="0" smtClean="0"/>
              <a:t>(P)        500 000,-Kč (Z)</a:t>
            </a:r>
            <a:endParaRPr lang="cs-CZ" sz="2200" dirty="0"/>
          </a:p>
          <a:p>
            <a:r>
              <a:rPr lang="cs-CZ" sz="2200" dirty="0" smtClean="0"/>
              <a:t>Hrazeno bezhotovostně prostřednictvím vlastního bankovního účtu, hotovostně - maximální výše – 100.000,-Kč</a:t>
            </a:r>
            <a:endParaRPr lang="cs-CZ" sz="2200" dirty="0"/>
          </a:p>
          <a:p>
            <a:pPr marL="109728" indent="0">
              <a:buNone/>
            </a:pPr>
            <a:r>
              <a:rPr lang="cs-CZ" sz="2600" dirty="0" smtClean="0"/>
              <a:t> </a:t>
            </a:r>
            <a:endParaRPr lang="cs-CZ" sz="260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 smtClean="0"/>
              <a:t>Obecné podmínky poskytnutí dotace</a:t>
            </a:r>
            <a:endParaRPr lang="cs-CZ" dirty="0"/>
          </a:p>
        </p:txBody>
      </p:sp>
      <p:pic>
        <p:nvPicPr>
          <p:cNvPr id="4" name="Picture 3" descr="C:\Users\kosova\Desktop\Práce\Obrázky a loga\IROP_CZ_RO_B_C-RGB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6021288"/>
            <a:ext cx="4364354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8671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12568"/>
          </a:xfrm>
        </p:spPr>
        <p:txBody>
          <a:bodyPr>
            <a:normAutofit fontScale="32500" lnSpcReduction="20000"/>
          </a:bodyPr>
          <a:lstStyle/>
          <a:p>
            <a:endParaRPr lang="cs-CZ" sz="2800" dirty="0"/>
          </a:p>
          <a:p>
            <a:r>
              <a:rPr lang="cs-CZ" sz="6200" dirty="0" smtClean="0"/>
              <a:t>pořízení </a:t>
            </a:r>
            <a:r>
              <a:rPr lang="cs-CZ" sz="6200" dirty="0"/>
              <a:t>použitého movitého majetku </a:t>
            </a:r>
          </a:p>
          <a:p>
            <a:r>
              <a:rPr lang="cs-CZ" sz="6200" dirty="0" smtClean="0"/>
              <a:t>v </a:t>
            </a:r>
            <a:r>
              <a:rPr lang="cs-CZ" sz="6200" dirty="0"/>
              <a:t>případě zemědělských investic nákup platebních nároků, zemědělských produkčních práv, nákup zvířat, jednoletých rostlin a jejich vysazování </a:t>
            </a:r>
          </a:p>
          <a:p>
            <a:r>
              <a:rPr lang="cs-CZ" sz="6200" dirty="0" smtClean="0"/>
              <a:t>daň </a:t>
            </a:r>
            <a:r>
              <a:rPr lang="cs-CZ" sz="6200" dirty="0"/>
              <a:t>z přidané hodnoty u plátců DPH za předpokladu, že si mohou DPH nárokovat u finančního úřadu </a:t>
            </a:r>
          </a:p>
          <a:p>
            <a:r>
              <a:rPr lang="cs-CZ" sz="6200" b="1" dirty="0" smtClean="0"/>
              <a:t>prosté </a:t>
            </a:r>
            <a:r>
              <a:rPr lang="cs-CZ" sz="6200" b="1" dirty="0"/>
              <a:t>nahrazení investice </a:t>
            </a:r>
            <a:endParaRPr lang="cs-CZ" sz="6200" dirty="0"/>
          </a:p>
          <a:p>
            <a:r>
              <a:rPr lang="pl-PL" sz="6200" dirty="0" smtClean="0"/>
              <a:t>kotle </a:t>
            </a:r>
            <a:r>
              <a:rPr lang="pl-PL" sz="6200" dirty="0"/>
              <a:t>na biomasu a bioplynové stanice </a:t>
            </a:r>
          </a:p>
          <a:p>
            <a:r>
              <a:rPr lang="cs-CZ" sz="6200" dirty="0" smtClean="0"/>
              <a:t>závlahové </a:t>
            </a:r>
            <a:r>
              <a:rPr lang="cs-CZ" sz="6200" dirty="0"/>
              <a:t>systémy a studny včetně průzkumných vrtů </a:t>
            </a:r>
          </a:p>
          <a:p>
            <a:r>
              <a:rPr lang="cs-CZ" sz="6200" dirty="0" smtClean="0"/>
              <a:t>výdaje </a:t>
            </a:r>
            <a:r>
              <a:rPr lang="cs-CZ" sz="6200" dirty="0"/>
              <a:t>týkající se včelařství, rybolovu a akvakultury </a:t>
            </a:r>
          </a:p>
          <a:p>
            <a:r>
              <a:rPr lang="cs-CZ" sz="6200" dirty="0" smtClean="0"/>
              <a:t>zpracování </a:t>
            </a:r>
            <a:r>
              <a:rPr lang="cs-CZ" sz="6200" dirty="0"/>
              <a:t>produktů rybolovu a akvakultury a medu </a:t>
            </a:r>
          </a:p>
          <a:p>
            <a:r>
              <a:rPr lang="cs-CZ" sz="6200" dirty="0" smtClean="0"/>
              <a:t>obnovu </a:t>
            </a:r>
            <a:r>
              <a:rPr lang="cs-CZ" sz="6200" dirty="0"/>
              <a:t>vinic , oplocení vinic a sadů </a:t>
            </a:r>
          </a:p>
          <a:p>
            <a:r>
              <a:rPr lang="cs-CZ" sz="6200" dirty="0" smtClean="0"/>
              <a:t>technologie </a:t>
            </a:r>
            <a:r>
              <a:rPr lang="cs-CZ" sz="6200" dirty="0"/>
              <a:t>pro zpracování vinných hroznů </a:t>
            </a:r>
          </a:p>
          <a:p>
            <a:r>
              <a:rPr lang="cs-CZ" sz="6200" dirty="0" smtClean="0"/>
              <a:t>nákup </a:t>
            </a:r>
            <a:r>
              <a:rPr lang="cs-CZ" sz="6200" dirty="0"/>
              <a:t>vozidel kategorie L a M a N (není-li ve specifických podmínkách Pravidel uvedeno jinak) </a:t>
            </a:r>
          </a:p>
          <a:p>
            <a:r>
              <a:rPr lang="cs-CZ" sz="6200" dirty="0" smtClean="0"/>
              <a:t>pořízení </a:t>
            </a:r>
            <a:r>
              <a:rPr lang="cs-CZ" sz="6200" dirty="0"/>
              <a:t>technologií, které slouží k výrobě elektrické energie </a:t>
            </a:r>
          </a:p>
          <a:p>
            <a:endParaRPr lang="cs-CZ" sz="620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Dotaci nelze poskytnout </a:t>
            </a:r>
            <a:endParaRPr lang="cs-CZ" dirty="0"/>
          </a:p>
        </p:txBody>
      </p:sp>
      <p:pic>
        <p:nvPicPr>
          <p:cNvPr id="4" name="Picture 3" descr="C:\Users\kosova\Desktop\Práce\Obrázky a loga\IROP_CZ_RO_B_C-RGB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877272"/>
            <a:ext cx="4364354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41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 smtClean="0"/>
              <a:t>Obecné podmínky poskytnutí dotace</a:t>
            </a:r>
            <a:endParaRPr lang="cs-CZ" dirty="0"/>
          </a:p>
        </p:txBody>
      </p:sp>
      <p:pic>
        <p:nvPicPr>
          <p:cNvPr id="4" name="Picture 3" descr="C:\Users\kosova\Desktop\Práce\Obrázky a loga\IROP_CZ_RO_B_C-RGB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877272"/>
            <a:ext cx="4364354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Obdélník 7"/>
          <p:cNvSpPr/>
          <p:nvPr/>
        </p:nvSpPr>
        <p:spPr>
          <a:xfrm>
            <a:off x="906378" y="4811920"/>
            <a:ext cx="6336704" cy="10081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27" name="Picture 3" descr="C:\Users\pc\Desktop\PRV_logo  program rozvoje venkova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6993" y="4948037"/>
            <a:ext cx="1800200" cy="735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pc\Desktop\CZ_RO_B_C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658" y="5044864"/>
            <a:ext cx="2389823" cy="629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ovéPole 9"/>
          <p:cNvSpPr txBox="1"/>
          <p:nvPr/>
        </p:nvSpPr>
        <p:spPr>
          <a:xfrm>
            <a:off x="733144" y="1628800"/>
            <a:ext cx="727280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  <a:p>
            <a:endParaRPr lang="cs-CZ" dirty="0"/>
          </a:p>
          <a:p>
            <a:r>
              <a:rPr lang="cs-CZ" dirty="0"/>
              <a:t>•</a:t>
            </a:r>
            <a:r>
              <a:rPr lang="cs-CZ" sz="2000" dirty="0"/>
              <a:t>Výběrové/zadávací řízení dle Pravidel a Příručky pro zadávání veřejných zakázek Programu rozvoje venkova na období 2014 – 2020 </a:t>
            </a:r>
            <a:endParaRPr lang="cs-CZ" sz="2000" dirty="0" smtClean="0"/>
          </a:p>
          <a:p>
            <a:endParaRPr lang="cs-CZ" sz="2000" dirty="0"/>
          </a:p>
          <a:p>
            <a:r>
              <a:rPr lang="cs-CZ" sz="2000" b="1" u="sng" dirty="0" smtClean="0"/>
              <a:t>PUBLICITA:</a:t>
            </a:r>
            <a:endParaRPr lang="cs-CZ" sz="2000" b="1" u="sng" dirty="0"/>
          </a:p>
          <a:p>
            <a:endParaRPr lang="pl-PL" sz="2000" dirty="0"/>
          </a:p>
          <a:p>
            <a:r>
              <a:rPr lang="cs-CZ" sz="2000" dirty="0"/>
              <a:t>–Příručka pro publicitu PRV 2014 – 2020 </a:t>
            </a:r>
          </a:p>
        </p:txBody>
      </p:sp>
    </p:spTree>
    <p:extLst>
      <p:ext uri="{BB962C8B-B14F-4D97-AF65-F5344CB8AC3E}">
        <p14:creationId xmlns:p14="http://schemas.microsoft.com/office/powerpoint/2010/main" val="1074862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Vlastní 2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00B050"/>
      </a:accent1>
      <a:accent2>
        <a:srgbClr val="76A676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0070C0"/>
      </a:hlink>
      <a:folHlink>
        <a:srgbClr val="0070C0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2203</TotalTime>
  <Words>1793</Words>
  <Application>Microsoft Office PowerPoint</Application>
  <PresentationFormat>Předvádění na obrazovce (4:3)</PresentationFormat>
  <Paragraphs>281</Paragraphs>
  <Slides>30</Slides>
  <Notes>4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30</vt:i4>
      </vt:variant>
    </vt:vector>
  </HeadingPairs>
  <TitlesOfParts>
    <vt:vector size="31" baseType="lpstr">
      <vt:lpstr>Shluk</vt:lpstr>
      <vt:lpstr>SEMINÁŘ PRO ŽADATELE    k 3. výzvě MAS Brdy  z Programu rozvoje venkova</vt:lpstr>
      <vt:lpstr>Program</vt:lpstr>
      <vt:lpstr>Celková výše alokace pro 3.Výzvu PRV</vt:lpstr>
      <vt:lpstr>Základní informace o 1. výzvě PRV</vt:lpstr>
      <vt:lpstr>Vyhlášené Fiche</vt:lpstr>
      <vt:lpstr>Obecné podmínky poskytnutí dotace</vt:lpstr>
      <vt:lpstr>Obecné podmínky poskytnutí dotace</vt:lpstr>
      <vt:lpstr>Dotaci nelze poskytnout </vt:lpstr>
      <vt:lpstr>Obecné podmínky poskytnutí dotace</vt:lpstr>
      <vt:lpstr> Společné podmínky pro všechny Fiche  </vt:lpstr>
      <vt:lpstr> Společné podmínky pro všechny Fiche  </vt:lpstr>
      <vt:lpstr>Fiche 1 – Zemědělské podnikání</vt:lpstr>
      <vt:lpstr>Prezentace aplikace PowerPoint</vt:lpstr>
      <vt:lpstr>Prezentace aplikace PowerPoint</vt:lpstr>
      <vt:lpstr>  Způsobilé výdaje:  •Stavební obnova či nová výstavba provozovny, kanceláře,      malokapacitního ubytovacího zařízení.   •Pořízení strojů, technologií a dalšího vybavení sloužícího pro                           -nezemědělskou činnost v souvislosti s projektem.     * V případě pořízení užitkového vozidla kategorie N1 bez podkategorie G musí mít žadatel sídlo/trvalé bydliště nebo provozovnu na území příslušné MAS.  Dotaci nelze poskytnout:  •nákup zemědělských a lesnických strojů (kategorie T, C, S).   </vt:lpstr>
      <vt:lpstr> Žádost o dotaci (ŽoD)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Chodci</dc:title>
  <dc:creator>Věra Tintěrová</dc:creator>
  <cp:lastModifiedBy>pc</cp:lastModifiedBy>
  <cp:revision>241</cp:revision>
  <dcterms:created xsi:type="dcterms:W3CDTF">2018-01-08T09:27:11Z</dcterms:created>
  <dcterms:modified xsi:type="dcterms:W3CDTF">2020-02-17T13:12:38Z</dcterms:modified>
</cp:coreProperties>
</file>