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8" r:id="rId3"/>
    <p:sldId id="261" r:id="rId4"/>
    <p:sldId id="263" r:id="rId5"/>
    <p:sldId id="260" r:id="rId6"/>
    <p:sldId id="257" r:id="rId7"/>
    <p:sldId id="264" r:id="rId8"/>
    <p:sldId id="266" r:id="rId9"/>
    <p:sldId id="278" r:id="rId10"/>
    <p:sldId id="262" r:id="rId11"/>
    <p:sldId id="268" r:id="rId1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3" autoAdjust="0"/>
    <p:restoredTop sz="94680" autoAdjust="0"/>
  </p:normalViewPr>
  <p:slideViewPr>
    <p:cSldViewPr>
      <p:cViewPr varScale="1">
        <p:scale>
          <a:sx n="111" d="100"/>
          <a:sy n="111" d="100"/>
        </p:scale>
        <p:origin x="-207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0FFC-1BFB-4DD7-BDCA-47004ACFBFEF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256BA-5FF8-4B4A-AAD7-41E594293F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988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256BA-5FF8-4B4A-AAD7-41E594293F3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39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p.mmr.cz/cs/Zadatele-a-prijemci/Dokumenty/Dokumenty/Obecna-Pravidla-pro-zadatele-a-prijemce" TargetMode="External"/><Relationship Id="rId2" Type="http://schemas.openxmlformats.org/officeDocument/2006/relationships/hyperlink" Target="http://www.irop.mmr.cz/cs/Vyzvy/Seznam/Vyzva-c-62-Socialni-infrastruktura-integrovane-pr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://www.masbrdy.cz/doku.php?id=start" TargetMode="External"/><Relationship Id="rId4" Type="http://schemas.openxmlformats.org/officeDocument/2006/relationships/hyperlink" Target="http://www.mseu.mssf.cz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76553" y="1628800"/>
            <a:ext cx="7772400" cy="305177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700" dirty="0">
                <a:solidFill>
                  <a:schemeClr val="tx1"/>
                </a:solidFill>
              </a:rPr>
              <a:t>4</a:t>
            </a:r>
            <a:r>
              <a:rPr lang="cs-CZ" sz="4700" dirty="0" smtClean="0">
                <a:solidFill>
                  <a:schemeClr val="tx1"/>
                </a:solidFill>
              </a:rPr>
              <a:t>. Výzva </a:t>
            </a:r>
            <a:br>
              <a:rPr lang="cs-CZ" sz="4700" dirty="0" smtClean="0">
                <a:solidFill>
                  <a:schemeClr val="tx1"/>
                </a:solidFill>
              </a:rPr>
            </a:br>
            <a:r>
              <a:rPr lang="cs-CZ" sz="4700" dirty="0" smtClean="0">
                <a:solidFill>
                  <a:schemeClr val="tx1"/>
                </a:solidFill>
              </a:rPr>
              <a:t>MAS Brdy – IROP -  Komunita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sz="2800" dirty="0" smtClean="0"/>
              <a:t> </a:t>
            </a:r>
            <a:br>
              <a:rPr lang="cs-CZ" sz="2800" dirty="0" smtClean="0"/>
            </a:br>
            <a:r>
              <a:rPr lang="cs-CZ" sz="2800" dirty="0" smtClean="0"/>
              <a:t>Seminář pro žadatele</a:t>
            </a:r>
            <a:br>
              <a:rPr lang="cs-CZ" sz="2800" dirty="0" smtClean="0"/>
            </a:b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Manažer IROP.Lenovo-PC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624"/>
            <a:ext cx="7606508" cy="125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nažer IROP.Lenovo-PC\Desktop\Práce\Obrázky a loga\logo mas brd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389" y="486024"/>
            <a:ext cx="720080" cy="5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dnadpis 2"/>
          <p:cNvSpPr txBox="1">
            <a:spLocks/>
          </p:cNvSpPr>
          <p:nvPr/>
        </p:nvSpPr>
        <p:spPr>
          <a:xfrm>
            <a:off x="6957928" y="5856829"/>
            <a:ext cx="1944216" cy="72008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600" smtClean="0"/>
              <a:t>Věra Linhartová</a:t>
            </a:r>
            <a:endParaRPr lang="cs-CZ" sz="1600" dirty="0" smtClean="0"/>
          </a:p>
          <a:p>
            <a:pPr marL="0" indent="0" algn="ctr">
              <a:buNone/>
            </a:pPr>
            <a:r>
              <a:rPr lang="cs-CZ" sz="1600" dirty="0" smtClean="0"/>
              <a:t>17. </a:t>
            </a:r>
            <a:r>
              <a:rPr lang="cs-CZ" sz="1600" dirty="0"/>
              <a:t>7</a:t>
            </a:r>
            <a:r>
              <a:rPr lang="cs-CZ" sz="1600" dirty="0" smtClean="0"/>
              <a:t>. 2018</a:t>
            </a:r>
          </a:p>
        </p:txBody>
      </p:sp>
    </p:spTree>
    <p:extLst>
      <p:ext uri="{BB962C8B-B14F-4D97-AF65-F5344CB8AC3E}">
        <p14:creationId xmlns:p14="http://schemas.microsoft.com/office/powerpoint/2010/main" val="29448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Výzva ŘO IROP č. 62</a:t>
            </a:r>
            <a:endParaRPr lang="cs-CZ" sz="2400" dirty="0" smtClean="0"/>
          </a:p>
          <a:p>
            <a:pPr marL="109728" indent="0">
              <a:buNone/>
            </a:pPr>
            <a:r>
              <a:rPr lang="cs-CZ" sz="2000" dirty="0">
                <a:hlinkClick r:id="rId2"/>
              </a:rPr>
              <a:t>http://</a:t>
            </a:r>
            <a:r>
              <a:rPr lang="cs-CZ" sz="2000" dirty="0" smtClean="0">
                <a:hlinkClick r:id="rId2"/>
              </a:rPr>
              <a:t>www.irop.mmr.cz/cs/Vyzvy/Seznam/Vyzva-c-62-Socialni-infrastruktura-integrovane-pro</a:t>
            </a:r>
            <a:endParaRPr lang="cs-CZ" sz="2000" dirty="0" smtClean="0"/>
          </a:p>
          <a:p>
            <a:pPr marL="109728" indent="0">
              <a:buNone/>
            </a:pPr>
            <a:endParaRPr lang="cs-CZ" sz="2000" dirty="0" smtClean="0"/>
          </a:p>
          <a:p>
            <a:r>
              <a:rPr lang="cs-CZ" dirty="0" smtClean="0"/>
              <a:t>Obecná pravidla</a:t>
            </a:r>
          </a:p>
          <a:p>
            <a:pPr marL="109728" indent="0">
              <a:buNone/>
            </a:pPr>
            <a:r>
              <a:rPr lang="cs-CZ" sz="2000" dirty="0">
                <a:hlinkClick r:id="rId3"/>
              </a:rPr>
              <a:t>http://</a:t>
            </a:r>
            <a:r>
              <a:rPr lang="cs-CZ" sz="2000" dirty="0" smtClean="0">
                <a:hlinkClick r:id="rId3"/>
              </a:rPr>
              <a:t>www.irop.mmr.cz/cs/Zadatele-a-prijemci/Dokumenty/Dokumenty/Obecna-Pravidla-pro-zadatele-a-prijemce</a:t>
            </a: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 smtClean="0"/>
          </a:p>
          <a:p>
            <a:r>
              <a:rPr lang="cs-CZ" dirty="0" smtClean="0"/>
              <a:t>ISKP+ </a:t>
            </a:r>
            <a:r>
              <a:rPr lang="cs-CZ" sz="2400" dirty="0" smtClean="0">
                <a:hlinkClick r:id="rId4"/>
              </a:rPr>
              <a:t>www.mseu.mssf.cz</a:t>
            </a:r>
            <a:endParaRPr lang="cs-CZ" sz="2400" dirty="0" smtClean="0"/>
          </a:p>
          <a:p>
            <a:pPr marL="109728" indent="0">
              <a:buNone/>
            </a:pPr>
            <a:endParaRPr lang="cs-CZ" sz="2400" dirty="0"/>
          </a:p>
          <a:p>
            <a:r>
              <a:rPr lang="cs-CZ" dirty="0"/>
              <a:t>MAS Brdy </a:t>
            </a:r>
            <a:r>
              <a:rPr lang="cs-CZ" sz="2400" dirty="0" smtClean="0">
                <a:hlinkClick r:id="rId5"/>
              </a:rPr>
              <a:t>www.masbrdy.cz</a:t>
            </a:r>
            <a:endParaRPr lang="cs-CZ" sz="2400" dirty="0" smtClean="0"/>
          </a:p>
          <a:p>
            <a:endParaRPr lang="cs-CZ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Užitečné odkazy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66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/>
          <a:lstStyle/>
          <a:p>
            <a:pPr algn="ctr"/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3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67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Výzva ŘO IROP č. 62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4</a:t>
            </a:r>
            <a:r>
              <a:rPr lang="cs-CZ" sz="2000" dirty="0" smtClean="0"/>
              <a:t>. Výzva MAS Brdy – IROP - Komunita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Podporované aktivity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Hlavní podporované aktivity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Vedlejší podporované výdaje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Povinné přílohy žádosti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Kritéria věcného hodnocení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Užitečné odkazy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Diskuse, závěr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Program</a:t>
            </a:r>
            <a:endParaRPr lang="cs-CZ" dirty="0"/>
          </a:p>
        </p:txBody>
      </p:sp>
      <p:pic>
        <p:nvPicPr>
          <p:cNvPr id="5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03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MMR </a:t>
            </a:r>
            <a:r>
              <a:rPr lang="cs-CZ" b="1" dirty="0"/>
              <a:t>ČR jako Řídicí orgán IROP </a:t>
            </a:r>
            <a:r>
              <a:rPr lang="cs-CZ" sz="2400" dirty="0" smtClean="0"/>
              <a:t>vyhlásilo v listopadu 2016 </a:t>
            </a:r>
            <a:r>
              <a:rPr lang="cs-CZ" sz="2400" dirty="0"/>
              <a:t>průběžnou výzvu č. </a:t>
            </a:r>
            <a:r>
              <a:rPr lang="cs-CZ" sz="2400" dirty="0" smtClean="0"/>
              <a:t>62 „ Sociální infrastruktura – integrované projekty CLLD.“ – </a:t>
            </a:r>
            <a:r>
              <a:rPr lang="cs-CZ" sz="2000" i="1" dirty="0" smtClean="0"/>
              <a:t>Aktivita Rozvoj komunitních center</a:t>
            </a:r>
            <a:endParaRPr lang="cs-CZ" sz="2000" b="1" i="1" dirty="0" smtClean="0"/>
          </a:p>
          <a:p>
            <a:pPr marL="109728" indent="0">
              <a:buNone/>
            </a:pPr>
            <a:endParaRPr lang="cs-CZ" sz="2800" dirty="0" smtClean="0"/>
          </a:p>
          <a:p>
            <a:r>
              <a:rPr lang="cs-CZ" b="1" dirty="0" smtClean="0"/>
              <a:t>MAS Brdy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–</a:t>
            </a:r>
            <a:r>
              <a:rPr lang="cs-CZ" sz="2500" dirty="0" smtClean="0"/>
              <a:t> 25. 6. 2018 vyhlásila </a:t>
            </a:r>
            <a:br>
              <a:rPr lang="cs-CZ" sz="2500" dirty="0" smtClean="0"/>
            </a:br>
            <a:r>
              <a:rPr lang="cs-CZ" sz="2500" b="1" dirty="0" smtClean="0"/>
              <a:t>4. </a:t>
            </a:r>
            <a:r>
              <a:rPr lang="cs-CZ" sz="2500" b="1" dirty="0"/>
              <a:t>v</a:t>
            </a:r>
            <a:r>
              <a:rPr lang="cs-CZ" sz="2500" b="1" dirty="0" smtClean="0"/>
              <a:t>ýzvu MAS Brdy – IROP – Komunita</a:t>
            </a:r>
            <a:endParaRPr lang="cs-CZ" sz="2400" b="1" dirty="0"/>
          </a:p>
          <a:p>
            <a:pPr marL="109728" indent="0">
              <a:buNone/>
            </a:pP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Výzva ŘO IROP č. </a:t>
            </a:r>
            <a:r>
              <a:rPr lang="cs-CZ" dirty="0" smtClean="0"/>
              <a:t>62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14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300" dirty="0" smtClean="0"/>
              <a:t>Místo realizace:  území MAS Brdy</a:t>
            </a:r>
          </a:p>
          <a:p>
            <a:endParaRPr lang="cs-CZ" sz="2300" dirty="0" smtClean="0"/>
          </a:p>
          <a:p>
            <a:r>
              <a:rPr lang="cs-CZ" sz="2300" dirty="0" smtClean="0"/>
              <a:t>Celková alokace:  </a:t>
            </a:r>
            <a:r>
              <a:rPr lang="cs-CZ" sz="2300" b="1" dirty="0"/>
              <a:t>6</a:t>
            </a:r>
            <a:r>
              <a:rPr lang="cs-CZ" sz="2300" b="1" dirty="0" smtClean="0"/>
              <a:t> 153 160 Kč</a:t>
            </a:r>
          </a:p>
          <a:p>
            <a:endParaRPr lang="cs-CZ" sz="2300" dirty="0" smtClean="0"/>
          </a:p>
          <a:p>
            <a:r>
              <a:rPr lang="cs-CZ" sz="2300" dirty="0" smtClean="0"/>
              <a:t>Výše způsobilých výdajů: </a:t>
            </a:r>
            <a:r>
              <a:rPr lang="cs-CZ" sz="2300" b="1" dirty="0" smtClean="0"/>
              <a:t>3 076 580 Kč</a:t>
            </a:r>
          </a:p>
          <a:p>
            <a:endParaRPr lang="cs-CZ" sz="2300" dirty="0" smtClean="0"/>
          </a:p>
          <a:p>
            <a:r>
              <a:rPr lang="cs-CZ" sz="2300" dirty="0" smtClean="0"/>
              <a:t>Oprávnění žadatelé</a:t>
            </a:r>
            <a:r>
              <a:rPr lang="cs-CZ" sz="2800" dirty="0" smtClean="0"/>
              <a:t>: </a:t>
            </a:r>
            <a:br>
              <a:rPr lang="cs-CZ" sz="2800" dirty="0" smtClean="0"/>
            </a:br>
            <a:r>
              <a:rPr lang="cs-CZ" sz="2100" dirty="0" smtClean="0"/>
              <a:t>- obce a organizace zřizované a zakládané obcemi</a:t>
            </a:r>
            <a:r>
              <a:rPr lang="cs-CZ" sz="2100" dirty="0"/>
              <a:t/>
            </a:r>
            <a:br>
              <a:rPr lang="cs-CZ" sz="2100" dirty="0"/>
            </a:br>
            <a:r>
              <a:rPr lang="cs-CZ" sz="2100" dirty="0" smtClean="0"/>
              <a:t>- nestátní neziskové organizace</a:t>
            </a:r>
            <a:br>
              <a:rPr lang="cs-CZ" sz="2100" dirty="0" smtClean="0"/>
            </a:br>
            <a:r>
              <a:rPr lang="cs-CZ" sz="2100" dirty="0" smtClean="0"/>
              <a:t>- církve, církevní organizace</a:t>
            </a:r>
            <a:r>
              <a:rPr lang="cs-CZ" sz="2100" dirty="0"/>
              <a:t/>
            </a:r>
            <a:br>
              <a:rPr lang="cs-CZ" sz="2100" dirty="0"/>
            </a:br>
            <a:r>
              <a:rPr lang="cs-CZ" sz="2100" dirty="0" smtClean="0"/>
              <a:t>- dobrovolné svazky obcí a organizace zřizované a zakládané dobrovolnými svazky obcí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/>
              <a:t>4</a:t>
            </a:r>
            <a:r>
              <a:rPr lang="cs-CZ" sz="3200" dirty="0" smtClean="0"/>
              <a:t>. </a:t>
            </a:r>
            <a:r>
              <a:rPr lang="cs-CZ" sz="3200" dirty="0" smtClean="0"/>
              <a:t>Výzva MAS Brdy – IROP - </a:t>
            </a:r>
            <a:r>
              <a:rPr lang="cs-CZ" sz="3200" dirty="0" smtClean="0"/>
              <a:t>Komunita</a:t>
            </a:r>
            <a:endParaRPr lang="cs-CZ" sz="3200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81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H</a:t>
            </a:r>
            <a:r>
              <a:rPr lang="cs-CZ" sz="2800" b="1" dirty="0" smtClean="0"/>
              <a:t>lavní </a:t>
            </a:r>
            <a:r>
              <a:rPr lang="cs-CZ" sz="2800" b="1" dirty="0"/>
              <a:t>aktivity </a:t>
            </a:r>
            <a:r>
              <a:rPr lang="cs-CZ" sz="2800" b="1" dirty="0" smtClean="0"/>
              <a:t>-</a:t>
            </a:r>
            <a:r>
              <a:rPr lang="cs-CZ" sz="2800" dirty="0" smtClean="0"/>
              <a:t> </a:t>
            </a:r>
            <a:r>
              <a:rPr lang="cs-CZ" sz="2800" dirty="0"/>
              <a:t>minimálně 85 % celkových způsobilých výdajů </a:t>
            </a:r>
            <a:r>
              <a:rPr lang="cs-CZ" sz="2800" dirty="0" smtClean="0"/>
              <a:t>projektu</a:t>
            </a:r>
          </a:p>
          <a:p>
            <a:endParaRPr lang="cs-CZ" sz="2800" dirty="0"/>
          </a:p>
          <a:p>
            <a:r>
              <a:rPr lang="cs-CZ" sz="2800" b="1" dirty="0"/>
              <a:t>V</a:t>
            </a:r>
            <a:r>
              <a:rPr lang="cs-CZ" sz="2800" b="1" dirty="0" smtClean="0"/>
              <a:t>edlejší </a:t>
            </a:r>
            <a:r>
              <a:rPr lang="cs-CZ" sz="2800" b="1" dirty="0"/>
              <a:t>aktivity </a:t>
            </a:r>
            <a:r>
              <a:rPr lang="cs-CZ" sz="2800" b="1" dirty="0" smtClean="0"/>
              <a:t>-</a:t>
            </a:r>
            <a:r>
              <a:rPr lang="cs-CZ" sz="2800" dirty="0" smtClean="0"/>
              <a:t> </a:t>
            </a:r>
            <a:r>
              <a:rPr lang="cs-CZ" sz="2800" dirty="0"/>
              <a:t>maximálně 15 % celkových způsobilých výdajů </a:t>
            </a:r>
            <a:r>
              <a:rPr lang="cs-CZ" sz="2800" dirty="0" smtClean="0"/>
              <a:t>projektu</a:t>
            </a:r>
          </a:p>
          <a:p>
            <a:pPr marL="0" indent="0">
              <a:buNone/>
            </a:pPr>
            <a:r>
              <a:rPr lang="cs-CZ" sz="2000" dirty="0" smtClean="0"/>
              <a:t>	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 algn="ctr">
              <a:buNone/>
            </a:pPr>
            <a:r>
              <a:rPr lang="cs-CZ" sz="2800" dirty="0" smtClean="0"/>
              <a:t>!!! Nutno zachovat poměr hlavních </a:t>
            </a:r>
            <a:r>
              <a:rPr lang="cs-CZ" sz="2800" dirty="0"/>
              <a:t>!!!</a:t>
            </a:r>
          </a:p>
          <a:p>
            <a:pPr marL="0" indent="0" algn="ctr">
              <a:buNone/>
            </a:pPr>
            <a:r>
              <a:rPr lang="cs-CZ" sz="2800" dirty="0" smtClean="0"/>
              <a:t>a vedlejších aktivit.</a:t>
            </a: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Podporované aktivity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01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1"/>
          </a:xfrm>
        </p:spPr>
        <p:txBody>
          <a:bodyPr>
            <a:normAutofit/>
          </a:bodyPr>
          <a:lstStyle/>
          <a:p>
            <a:r>
              <a:rPr lang="cs-CZ" dirty="0" smtClean="0"/>
              <a:t>Dle specifických pravidel výzvy 62. „Sociální infrastruktura – Integrované projekty CLLD“ </a:t>
            </a:r>
            <a:endParaRPr lang="cs-CZ" dirty="0"/>
          </a:p>
          <a:p>
            <a:pPr marL="109728" indent="0">
              <a:buNone/>
            </a:pPr>
            <a:endParaRPr lang="cs-CZ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Hlavní podporované aktivity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021288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3851920" y="3429000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  <a:endParaRPr lang="cs-CZ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7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sz="2400" dirty="0"/>
              <a:t> Dle specifických pravidel výzvy </a:t>
            </a:r>
            <a:r>
              <a:rPr lang="cs-CZ" sz="2400" dirty="0" smtClean="0"/>
              <a:t>62. „Sociální infrastruktura </a:t>
            </a:r>
            <a:r>
              <a:rPr lang="cs-CZ" sz="2400" dirty="0"/>
              <a:t>– Integrované projekty CLLD“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Vedlejší podporované výdaje 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851920" y="3140968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endParaRPr lang="cs-CZ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Plná moc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Zadávací a výběrová řízení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Doklad o právní subjektivitě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200" i="1" dirty="0" smtClean="0"/>
              <a:t>Příloha zrušena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Studie proveditelnosti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Doklad o prokázání právních vztahů k majetku, který je předmětem projektu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Žádost o stavební povolení nebo ohlášení, případně stavební povolení nebo souhlas s provedením ohlášeného stavebního záměru nebo veřejnoprávní smlouva </a:t>
            </a:r>
            <a:r>
              <a:rPr lang="cs-CZ" sz="2300" dirty="0" err="1" smtClean="0"/>
              <a:t>nahruzující</a:t>
            </a:r>
            <a:r>
              <a:rPr lang="cs-CZ" sz="2300" dirty="0" smtClean="0"/>
              <a:t> stavební povolení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Projektová dokumentace pro vydání stavebního povolení nebo ohlášení stavby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Položkový rozpočet stavby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Čestné prohlášení o skutečném majiteli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Územní rozhodnutí nebo územní souhlas nebo veřejnoprávní smlouva nahrazující územní řízení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Smlouva o partnerství – příloha nad rámec požadavků ŘO IROP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Povinné přílohy žádosti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20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300" dirty="0" smtClean="0"/>
              <a:t>Viz. příloha 4. výzvy MAS Brdy – IROP – Komunita. </a:t>
            </a:r>
            <a:endParaRPr lang="cs-CZ" sz="23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Kritéria věcného hodnocení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78335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Vlastní 2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00B050"/>
      </a:accent1>
      <a:accent2>
        <a:srgbClr val="76A676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0070C0"/>
      </a:hlink>
      <a:folHlink>
        <a:srgbClr val="0070C0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1392</TotalTime>
  <Words>301</Words>
  <Application>Microsoft Office PowerPoint</Application>
  <PresentationFormat>Předvádění na obrazovce (4:3)</PresentationFormat>
  <Paragraphs>67</Paragraphs>
  <Slides>11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Shluk</vt:lpstr>
      <vt:lpstr>4. Výzva  MAS Brdy – IROP -  Komunita    Seminář pro žadatele </vt:lpstr>
      <vt:lpstr>Program</vt:lpstr>
      <vt:lpstr>Výzva ŘO IROP č. 62</vt:lpstr>
      <vt:lpstr>4. Výzva MAS Brdy – IROP - Komunita</vt:lpstr>
      <vt:lpstr>Podporované aktivity</vt:lpstr>
      <vt:lpstr>Hlavní podporované aktivity</vt:lpstr>
      <vt:lpstr>Vedlejší podporované výdaje </vt:lpstr>
      <vt:lpstr>Povinné přílohy žádosti</vt:lpstr>
      <vt:lpstr>Kritéria věcného hodnocení </vt:lpstr>
      <vt:lpstr>Užitečné odkazy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Chodci</dc:title>
  <dc:creator>Věra Tintěrová</dc:creator>
  <cp:lastModifiedBy>Manažer IROP</cp:lastModifiedBy>
  <cp:revision>62</cp:revision>
  <cp:lastPrinted>2018-07-17T12:14:03Z</cp:lastPrinted>
  <dcterms:created xsi:type="dcterms:W3CDTF">2018-01-08T09:27:11Z</dcterms:created>
  <dcterms:modified xsi:type="dcterms:W3CDTF">2018-07-17T12:16:50Z</dcterms:modified>
</cp:coreProperties>
</file>