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93" r:id="rId3"/>
    <p:sldId id="294" r:id="rId4"/>
    <p:sldId id="295" r:id="rId5"/>
    <p:sldId id="296" r:id="rId6"/>
    <p:sldId id="299" r:id="rId7"/>
    <p:sldId id="260" r:id="rId8"/>
    <p:sldId id="307" r:id="rId9"/>
    <p:sldId id="308" r:id="rId10"/>
    <p:sldId id="297" r:id="rId11"/>
    <p:sldId id="298" r:id="rId12"/>
    <p:sldId id="300" r:id="rId13"/>
    <p:sldId id="304" r:id="rId14"/>
    <p:sldId id="301" r:id="rId15"/>
    <p:sldId id="305" r:id="rId16"/>
    <p:sldId id="306" r:id="rId17"/>
    <p:sldId id="302" r:id="rId18"/>
    <p:sldId id="303" r:id="rId19"/>
    <p:sldId id="309" r:id="rId20"/>
    <p:sldId id="291" r:id="rId21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48" d="100"/>
          <a:sy n="48" d="100"/>
        </p:scale>
        <p:origin x="67" y="94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B39B3F-0C67-4F1F-890B-F051F90600B7}" type="datetimeFigureOut">
              <a:rPr lang="cs-CZ" smtClean="0"/>
              <a:t>30.03.2016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A32A13-DC67-4123-8E68-563BF5131DE5}" type="slidenum">
              <a:rPr lang="cs-CZ" smtClean="0"/>
              <a:t>‹#›</a:t>
            </a:fld>
            <a:endParaRPr lang="cs-CZ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545159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B39B3F-0C67-4F1F-890B-F051F90600B7}" type="datetimeFigureOut">
              <a:rPr lang="cs-CZ" smtClean="0"/>
              <a:t>30.03.2016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A32A13-DC67-4123-8E68-563BF5131DE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407068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B39B3F-0C67-4F1F-890B-F051F90600B7}" type="datetimeFigureOut">
              <a:rPr lang="cs-CZ" smtClean="0"/>
              <a:t>30.03.2016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A32A13-DC67-4123-8E68-563BF5131DE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632811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B39B3F-0C67-4F1F-890B-F051F90600B7}" type="datetimeFigureOut">
              <a:rPr lang="cs-CZ" smtClean="0"/>
              <a:t>30.03.2016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A32A13-DC67-4123-8E68-563BF5131DE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345820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B39B3F-0C67-4F1F-890B-F051F90600B7}" type="datetimeFigureOut">
              <a:rPr lang="cs-CZ" smtClean="0"/>
              <a:t>30.03.2016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A32A13-DC67-4123-8E68-563BF5131DE5}" type="slidenum">
              <a:rPr lang="cs-CZ" smtClean="0"/>
              <a:t>‹#›</a:t>
            </a:fld>
            <a:endParaRPr lang="cs-CZ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819997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8" y="1845734"/>
            <a:ext cx="4937760" cy="402336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B39B3F-0C67-4F1F-890B-F051F90600B7}" type="datetimeFigureOut">
              <a:rPr lang="cs-CZ" smtClean="0"/>
              <a:t>30.03.2016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A32A13-DC67-4123-8E68-563BF5131DE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471510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B39B3F-0C67-4F1F-890B-F051F90600B7}" type="datetimeFigureOut">
              <a:rPr lang="cs-CZ" smtClean="0"/>
              <a:t>30.03.2016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A32A13-DC67-4123-8E68-563BF5131DE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739794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B39B3F-0C67-4F1F-890B-F051F90600B7}" type="datetimeFigureOut">
              <a:rPr lang="cs-CZ" smtClean="0"/>
              <a:t>30.03.2016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A32A13-DC67-4123-8E68-563BF5131DE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037108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B39B3F-0C67-4F1F-890B-F051F90600B7}" type="datetimeFigureOut">
              <a:rPr lang="cs-CZ" smtClean="0"/>
              <a:t>30.03.2016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A32A13-DC67-4123-8E68-563BF5131DE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88532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68B39B3F-0C67-4F1F-890B-F051F90600B7}" type="datetimeFigureOut">
              <a:rPr lang="cs-CZ" smtClean="0"/>
              <a:t>30.03.2016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1A32A13-DC67-4123-8E68-563BF5131DE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874744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B39B3F-0C67-4F1F-890B-F051F90600B7}" type="datetimeFigureOut">
              <a:rPr lang="cs-CZ" smtClean="0"/>
              <a:t>30.03.2016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A32A13-DC67-4123-8E68-563BF5131DE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66511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68B39B3F-0C67-4F1F-890B-F051F90600B7}" type="datetimeFigureOut">
              <a:rPr lang="cs-CZ" smtClean="0"/>
              <a:t>30.03.2016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C1A32A13-DC67-4123-8E68-563BF5131DE5}" type="slidenum">
              <a:rPr lang="cs-CZ" smtClean="0"/>
              <a:t>‹#›</a:t>
            </a:fld>
            <a:endParaRPr lang="cs-CZ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216745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2.emf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139687" y="43166"/>
            <a:ext cx="10058400" cy="3566160"/>
          </a:xfrm>
        </p:spPr>
        <p:txBody>
          <a:bodyPr/>
          <a:lstStyle/>
          <a:p>
            <a:r>
              <a:rPr lang="cs-CZ" dirty="0" smtClean="0"/>
              <a:t>Úspěchy MAS Brdy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273834" y="3609326"/>
            <a:ext cx="9673087" cy="884252"/>
          </a:xfrm>
        </p:spPr>
        <p:txBody>
          <a:bodyPr>
            <a:normAutofit/>
          </a:bodyPr>
          <a:lstStyle/>
          <a:p>
            <a:r>
              <a:rPr lang="cs-CZ" dirty="0" smtClean="0"/>
              <a:t>Od založení po současnost </a:t>
            </a:r>
            <a:endParaRPr lang="cs-CZ" dirty="0"/>
          </a:p>
        </p:txBody>
      </p:sp>
      <p:sp>
        <p:nvSpPr>
          <p:cNvPr id="4" name="TextovéPole 3"/>
          <p:cNvSpPr txBox="1"/>
          <p:nvPr/>
        </p:nvSpPr>
        <p:spPr>
          <a:xfrm>
            <a:off x="767751" y="5775573"/>
            <a:ext cx="110590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Mgr. Helena Kosová								31. 3. 2016, Jince</a:t>
            </a:r>
            <a:endParaRPr lang="cs-CZ" dirty="0"/>
          </a:p>
        </p:txBody>
      </p:sp>
      <p:pic>
        <p:nvPicPr>
          <p:cNvPr id="5" name="Obrázek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71537" y="4987744"/>
            <a:ext cx="1493649" cy="1089754"/>
          </a:xfrm>
          <a:prstGeom prst="rect">
            <a:avLst/>
          </a:prstGeom>
        </p:spPr>
      </p:pic>
      <p:pic>
        <p:nvPicPr>
          <p:cNvPr id="6" name="Obrázek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74188" y="208232"/>
            <a:ext cx="6452559" cy="10253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03198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chemeClr val="tx1"/>
                </a:solidFill>
              </a:rPr>
              <a:t>Studentské sociální minipodniky</a:t>
            </a:r>
            <a:endParaRPr lang="cs-CZ" dirty="0">
              <a:solidFill>
                <a:schemeClr val="tx1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45390" y="1845733"/>
            <a:ext cx="10481094" cy="4486055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cs-CZ" sz="3200" b="1" dirty="0">
                <a:solidFill>
                  <a:schemeClr val="tx1"/>
                </a:solidFill>
              </a:rPr>
              <a:t>KDY: </a:t>
            </a:r>
            <a:r>
              <a:rPr lang="cs-CZ" sz="2400" dirty="0">
                <a:solidFill>
                  <a:schemeClr val="tx1"/>
                </a:solidFill>
              </a:rPr>
              <a:t>5. 6. 2015 od 9: 00</a:t>
            </a:r>
          </a:p>
          <a:p>
            <a:pPr>
              <a:buNone/>
            </a:pPr>
            <a:r>
              <a:rPr lang="cs-CZ" sz="3200" b="1" dirty="0">
                <a:solidFill>
                  <a:schemeClr val="tx1"/>
                </a:solidFill>
              </a:rPr>
              <a:t>KDE: </a:t>
            </a:r>
            <a:r>
              <a:rPr lang="cs-CZ" sz="2400" dirty="0">
                <a:solidFill>
                  <a:schemeClr val="tx1"/>
                </a:solidFill>
              </a:rPr>
              <a:t>Masarykova ZŠ </a:t>
            </a:r>
            <a:r>
              <a:rPr lang="cs-CZ" sz="2400" dirty="0" smtClean="0">
                <a:solidFill>
                  <a:schemeClr val="tx1"/>
                </a:solidFill>
              </a:rPr>
              <a:t>Obecnice</a:t>
            </a:r>
          </a:p>
          <a:p>
            <a:pPr>
              <a:buNone/>
            </a:pPr>
            <a:endParaRPr lang="cs-CZ" sz="2400" dirty="0">
              <a:solidFill>
                <a:schemeClr val="tx1"/>
              </a:solidFill>
            </a:endParaRPr>
          </a:p>
          <a:p>
            <a:pPr algn="just">
              <a:buNone/>
            </a:pPr>
            <a:r>
              <a:rPr lang="cs-CZ" sz="2400" b="1" dirty="0" smtClean="0">
                <a:solidFill>
                  <a:schemeClr val="accent1">
                    <a:lumMod val="50000"/>
                  </a:schemeClr>
                </a:solidFill>
              </a:rPr>
              <a:t> Výstava </a:t>
            </a:r>
            <a:r>
              <a:rPr lang="cs-CZ" sz="2400" b="1" dirty="0">
                <a:solidFill>
                  <a:schemeClr val="accent1">
                    <a:lumMod val="50000"/>
                  </a:schemeClr>
                </a:solidFill>
              </a:rPr>
              <a:t>výrobků žáků </a:t>
            </a:r>
            <a:r>
              <a:rPr lang="cs-CZ" sz="2400" dirty="0">
                <a:solidFill>
                  <a:schemeClr val="tx1"/>
                </a:solidFill>
              </a:rPr>
              <a:t>základních škol proběhla v rámci projektu Studentské sociální minipodniky – příležitost pro spolupráci a rozvoj venkovské oblasti pod Brdy CZ.1.07./1.1.00/54.0047 INVESTICE DO ROZVOJE VZDĚLÁNÍ</a:t>
            </a:r>
          </a:p>
          <a:p>
            <a:pPr algn="just">
              <a:buFont typeface="Wingdings" panose="05000000000000000000" pitchFamily="2" charset="2"/>
              <a:buChar char="§"/>
            </a:pPr>
            <a:endParaRPr lang="cs-CZ" sz="2200" dirty="0" smtClean="0">
              <a:solidFill>
                <a:schemeClr val="tx1"/>
              </a:solidFill>
            </a:endParaRPr>
          </a:p>
        </p:txBody>
      </p:sp>
      <p:pic>
        <p:nvPicPr>
          <p:cNvPr id="4" name="Picture 4" descr="Logo_MSM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6574" y="4965784"/>
            <a:ext cx="5038725" cy="1235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461992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3" descr="Výstřižek2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40332" y="245224"/>
            <a:ext cx="6572296" cy="2984271"/>
          </a:xfrm>
          <a:prstGeom prst="rect">
            <a:avLst/>
          </a:prstGeom>
        </p:spPr>
      </p:pic>
      <p:pic>
        <p:nvPicPr>
          <p:cNvPr id="5" name="Obrázek 4" descr="Výstřižek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23626" y="3337869"/>
            <a:ext cx="7605708" cy="32934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095495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chemeClr val="tx1"/>
                </a:solidFill>
              </a:rPr>
              <a:t>Školení podnikatelů</a:t>
            </a:r>
            <a:endParaRPr lang="cs-CZ" dirty="0">
              <a:solidFill>
                <a:schemeClr val="tx1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97280" y="1845734"/>
            <a:ext cx="9859478" cy="4023360"/>
          </a:xfrm>
        </p:spPr>
        <p:txBody>
          <a:bodyPr/>
          <a:lstStyle/>
          <a:p>
            <a:pPr>
              <a:buNone/>
            </a:pPr>
            <a:r>
              <a:rPr lang="cs-CZ" sz="2400" b="1" dirty="0">
                <a:solidFill>
                  <a:schemeClr val="tx1"/>
                </a:solidFill>
              </a:rPr>
              <a:t>KDY:   </a:t>
            </a:r>
            <a:r>
              <a:rPr lang="cs-CZ" sz="2400" dirty="0">
                <a:solidFill>
                  <a:schemeClr val="tx1"/>
                </a:solidFill>
              </a:rPr>
              <a:t>15. 6. 2015 od </a:t>
            </a:r>
            <a:r>
              <a:rPr lang="cs-CZ" sz="2400" dirty="0" smtClean="0">
                <a:solidFill>
                  <a:schemeClr val="tx1"/>
                </a:solidFill>
              </a:rPr>
              <a:t>17:00, 17</a:t>
            </a:r>
            <a:r>
              <a:rPr lang="cs-CZ" sz="2400" dirty="0">
                <a:solidFill>
                  <a:schemeClr val="tx1"/>
                </a:solidFill>
              </a:rPr>
              <a:t>. 6. 2015 od 18:00</a:t>
            </a:r>
          </a:p>
          <a:p>
            <a:pPr>
              <a:buNone/>
            </a:pPr>
            <a:endParaRPr lang="cs-CZ" sz="2400" dirty="0">
              <a:solidFill>
                <a:schemeClr val="tx1"/>
              </a:solidFill>
            </a:endParaRPr>
          </a:p>
          <a:p>
            <a:pPr algn="just">
              <a:buNone/>
            </a:pPr>
            <a:r>
              <a:rPr lang="cs-CZ" sz="2400" dirty="0" smtClean="0">
                <a:solidFill>
                  <a:schemeClr val="tx1"/>
                </a:solidFill>
              </a:rPr>
              <a:t> Školení </a:t>
            </a:r>
            <a:r>
              <a:rPr lang="cs-CZ" sz="2400" dirty="0">
                <a:solidFill>
                  <a:schemeClr val="tx1"/>
                </a:solidFill>
              </a:rPr>
              <a:t>pro  malé, drobné podnikatele, kteří jsou členi MAS BRDY z. </a:t>
            </a:r>
            <a:r>
              <a:rPr lang="cs-CZ" sz="2400" dirty="0" err="1">
                <a:solidFill>
                  <a:schemeClr val="tx1"/>
                </a:solidFill>
              </a:rPr>
              <a:t>ú.</a:t>
            </a:r>
            <a:r>
              <a:rPr lang="cs-CZ" sz="2400" dirty="0">
                <a:solidFill>
                  <a:schemeClr val="tx1"/>
                </a:solidFill>
              </a:rPr>
              <a:t>, </a:t>
            </a:r>
            <a:r>
              <a:rPr lang="cs-CZ" sz="2400" dirty="0" smtClean="0">
                <a:solidFill>
                  <a:schemeClr val="tx1"/>
                </a:solidFill>
              </a:rPr>
              <a:t>proběhlo v </a:t>
            </a:r>
            <a:r>
              <a:rPr lang="cs-CZ" sz="2400" dirty="0">
                <a:solidFill>
                  <a:schemeClr val="tx1"/>
                </a:solidFill>
              </a:rPr>
              <a:t>rámci operačního programu podnikání a inovace pro konkurenceschopnost 2014 – 2020</a:t>
            </a:r>
          </a:p>
          <a:p>
            <a:endParaRPr lang="cs-CZ" dirty="0"/>
          </a:p>
        </p:txBody>
      </p:sp>
      <p:pic>
        <p:nvPicPr>
          <p:cNvPr id="3074" name="Picture 2" descr="https://pixabay.com/static/uploads/photo/2015/10/30/12/23/shops-1014037_960_720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19028" y="3857414"/>
            <a:ext cx="2475330" cy="24753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4016390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Celostátní síť pro venkov – Seminář PRV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97280" y="3200400"/>
            <a:ext cx="10058400" cy="2668694"/>
          </a:xfrm>
        </p:spPr>
        <p:txBody>
          <a:bodyPr>
            <a:normAutofit/>
          </a:bodyPr>
          <a:lstStyle/>
          <a:p>
            <a:pPr algn="just">
              <a:buFont typeface="Wingdings" panose="05000000000000000000" pitchFamily="2" charset="2"/>
              <a:buChar char="§"/>
            </a:pPr>
            <a:r>
              <a:rPr lang="cs-CZ" sz="2400" dirty="0" smtClean="0">
                <a:solidFill>
                  <a:schemeClr val="tx1"/>
                </a:solidFill>
              </a:rPr>
              <a:t>Naše MAS je oficiálním partnerem Celostátní sítě pro venkov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cs-CZ" sz="2400" dirty="0" smtClean="0">
                <a:solidFill>
                  <a:schemeClr val="tx1"/>
                </a:solidFill>
              </a:rPr>
              <a:t>1. října 2015 ve spolupráci s Celostátní sítí byl uspořádán v obci Suchodol Seminář – setkání s veřejností, podnikateli a zemědělci při příležitosti zahájení příjmu žádostí do 1. kola Programu rozvoje venkova</a:t>
            </a:r>
            <a:endParaRPr lang="cs-CZ" sz="2400" dirty="0">
              <a:solidFill>
                <a:schemeClr val="tx1"/>
              </a:solidFill>
            </a:endParaRPr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83719" y="1890527"/>
            <a:ext cx="8085521" cy="9068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4393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chemeClr val="tx1"/>
                </a:solidFill>
              </a:rPr>
              <a:t>Ostatní školení</a:t>
            </a:r>
            <a:endParaRPr lang="cs-CZ" dirty="0">
              <a:solidFill>
                <a:schemeClr val="tx1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97280" y="1845734"/>
            <a:ext cx="10058400" cy="4603192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cs-CZ" sz="2400" dirty="0" smtClean="0">
                <a:solidFill>
                  <a:schemeClr val="tx1"/>
                </a:solidFill>
              </a:rPr>
              <a:t>26.10.2015 Veřejné projednávání – Vzdělávání</a:t>
            </a:r>
          </a:p>
          <a:p>
            <a:pPr>
              <a:buFont typeface="Wingdings" panose="05000000000000000000" pitchFamily="2" charset="2"/>
              <a:buChar char="§"/>
            </a:pPr>
            <a:endParaRPr lang="cs-CZ" sz="2400" dirty="0" smtClean="0">
              <a:solidFill>
                <a:schemeClr val="tx1"/>
              </a:solidFill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cs-CZ" sz="2400" dirty="0" smtClean="0">
                <a:solidFill>
                  <a:schemeClr val="tx1"/>
                </a:solidFill>
              </a:rPr>
              <a:t>7.1.2016 Školení starostů – výzva č. 18 IROP</a:t>
            </a:r>
          </a:p>
          <a:p>
            <a:pPr>
              <a:buFont typeface="Wingdings" panose="05000000000000000000" pitchFamily="2" charset="2"/>
              <a:buChar char="§"/>
            </a:pPr>
            <a:endParaRPr lang="cs-CZ" sz="2400" dirty="0" smtClean="0">
              <a:solidFill>
                <a:schemeClr val="tx1"/>
              </a:solidFill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cs-CZ" sz="2400" dirty="0" smtClean="0">
                <a:solidFill>
                  <a:schemeClr val="tx1"/>
                </a:solidFill>
              </a:rPr>
              <a:t>13.1.2016 Programový výbor + výzva č. 18 IROP</a:t>
            </a:r>
          </a:p>
          <a:p>
            <a:pPr>
              <a:buFont typeface="Wingdings" panose="05000000000000000000" pitchFamily="2" charset="2"/>
              <a:buChar char="§"/>
            </a:pPr>
            <a:endParaRPr lang="cs-CZ" sz="2400" dirty="0" smtClean="0">
              <a:solidFill>
                <a:schemeClr val="tx1"/>
              </a:solidFill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cs-CZ" sz="2400" dirty="0" smtClean="0">
                <a:solidFill>
                  <a:schemeClr val="tx1"/>
                </a:solidFill>
              </a:rPr>
              <a:t>14.1.2016 Workshop hasiči – výzva č. 19 IROP</a:t>
            </a:r>
          </a:p>
          <a:p>
            <a:pPr>
              <a:buFont typeface="Wingdings" panose="05000000000000000000" pitchFamily="2" charset="2"/>
              <a:buChar char="§"/>
            </a:pPr>
            <a:endParaRPr lang="cs-CZ" sz="2400" dirty="0" smtClean="0">
              <a:solidFill>
                <a:schemeClr val="tx1"/>
              </a:solidFill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cs-CZ" sz="2400" dirty="0" smtClean="0">
                <a:solidFill>
                  <a:schemeClr val="tx1"/>
                </a:solidFill>
              </a:rPr>
              <a:t>20.1.2016 Kulatý stůl pro podnikatele – Dotační možnosti na území MAS Brdy</a:t>
            </a:r>
          </a:p>
          <a:p>
            <a:pPr marL="0" indent="0">
              <a:buNone/>
            </a:pPr>
            <a:endParaRPr lang="cs-CZ" sz="2400" dirty="0" smtClean="0">
              <a:solidFill>
                <a:schemeClr val="tx1"/>
              </a:solidFill>
            </a:endParaRPr>
          </a:p>
          <a:p>
            <a:pPr>
              <a:buFont typeface="Wingdings" panose="05000000000000000000" pitchFamily="2" charset="2"/>
              <a:buChar char="§"/>
            </a:pPr>
            <a:endParaRPr lang="cs-CZ" dirty="0"/>
          </a:p>
        </p:txBody>
      </p:sp>
      <p:pic>
        <p:nvPicPr>
          <p:cNvPr id="1026" name="Picture 2" descr="http://www.techniservis.cz/images/stories/skoleni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16180" y="2566199"/>
            <a:ext cx="2539500" cy="25111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1467838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chemeClr val="tx1"/>
                </a:solidFill>
              </a:rPr>
              <a:t>Projekty Úřadu práce</a:t>
            </a:r>
            <a:endParaRPr lang="cs-CZ" dirty="0">
              <a:solidFill>
                <a:schemeClr val="tx1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Font typeface="Wingdings" panose="05000000000000000000" pitchFamily="2" charset="2"/>
              <a:buChar char="§"/>
            </a:pPr>
            <a:r>
              <a:rPr lang="cs-CZ" sz="2400" dirty="0" smtClean="0">
                <a:solidFill>
                  <a:schemeClr val="tx1"/>
                </a:solidFill>
              </a:rPr>
              <a:t>Do tohoto projektu jsme byli zapojeni 3x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cs-CZ" sz="2400" dirty="0" smtClean="0">
                <a:solidFill>
                  <a:schemeClr val="tx1"/>
                </a:solidFill>
              </a:rPr>
              <a:t>V současné době již další zapojení není možné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cs-CZ" sz="2400" dirty="0" smtClean="0">
                <a:solidFill>
                  <a:schemeClr val="tx1"/>
                </a:solidFill>
              </a:rPr>
              <a:t>Dotována byla pracovní místa našich pracovníků: </a:t>
            </a:r>
          </a:p>
          <a:p>
            <a:pPr lvl="1" algn="just">
              <a:buFont typeface="Wingdings" panose="05000000000000000000" pitchFamily="2" charset="2"/>
              <a:buChar char="§"/>
            </a:pPr>
            <a:r>
              <a:rPr lang="cs-CZ" sz="2400" dirty="0" smtClean="0">
                <a:solidFill>
                  <a:schemeClr val="tx1"/>
                </a:solidFill>
              </a:rPr>
              <a:t>slečna </a:t>
            </a:r>
            <a:r>
              <a:rPr lang="cs-CZ" sz="2400" dirty="0" err="1" smtClean="0">
                <a:solidFill>
                  <a:schemeClr val="tx1"/>
                </a:solidFill>
              </a:rPr>
              <a:t>Skřehotová</a:t>
            </a:r>
            <a:r>
              <a:rPr lang="cs-CZ" sz="2400" dirty="0" smtClean="0">
                <a:solidFill>
                  <a:schemeClr val="tx1"/>
                </a:solidFill>
              </a:rPr>
              <a:t>, </a:t>
            </a:r>
          </a:p>
          <a:p>
            <a:pPr lvl="1" algn="just">
              <a:buFont typeface="Wingdings" panose="05000000000000000000" pitchFamily="2" charset="2"/>
              <a:buChar char="§"/>
            </a:pPr>
            <a:r>
              <a:rPr lang="cs-CZ" sz="2400" dirty="0" smtClean="0">
                <a:solidFill>
                  <a:schemeClr val="tx1"/>
                </a:solidFill>
              </a:rPr>
              <a:t>slečna Bc. Doležalová, </a:t>
            </a:r>
          </a:p>
          <a:p>
            <a:pPr lvl="1" algn="just">
              <a:buFont typeface="Wingdings" panose="05000000000000000000" pitchFamily="2" charset="2"/>
              <a:buChar char="§"/>
            </a:pPr>
            <a:r>
              <a:rPr lang="cs-CZ" sz="2400" dirty="0" smtClean="0">
                <a:solidFill>
                  <a:schemeClr val="tx1"/>
                </a:solidFill>
              </a:rPr>
              <a:t>paní Bělská</a:t>
            </a:r>
            <a:endParaRPr lang="cs-CZ" sz="2400" dirty="0">
              <a:solidFill>
                <a:schemeClr val="tx1"/>
              </a:solidFill>
            </a:endParaRPr>
          </a:p>
        </p:txBody>
      </p:sp>
      <p:pic>
        <p:nvPicPr>
          <p:cNvPr id="1026" name="Picture 2" descr="Snímek 133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612" t="4674" r="23447" b="4205"/>
          <a:stretch/>
        </p:blipFill>
        <p:spPr bwMode="auto">
          <a:xfrm>
            <a:off x="7453222" y="344557"/>
            <a:ext cx="4037162" cy="55245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749633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chemeClr val="tx1"/>
                </a:solidFill>
              </a:rPr>
              <a:t>Získání standardizace MAS</a:t>
            </a:r>
            <a:endParaRPr lang="cs-CZ" dirty="0">
              <a:solidFill>
                <a:schemeClr val="tx1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97280" y="1845734"/>
            <a:ext cx="6519845" cy="4023360"/>
          </a:xfrm>
        </p:spPr>
        <p:txBody>
          <a:bodyPr>
            <a:normAutofit/>
          </a:bodyPr>
          <a:lstStyle/>
          <a:p>
            <a:pPr algn="just">
              <a:buFont typeface="Wingdings" panose="05000000000000000000" pitchFamily="2" charset="2"/>
              <a:buChar char="§"/>
            </a:pPr>
            <a:r>
              <a:rPr lang="cs-CZ" sz="2400" dirty="0" smtClean="0">
                <a:solidFill>
                  <a:schemeClr val="tx1"/>
                </a:solidFill>
              </a:rPr>
              <a:t>Dne 16. 12. 2015 nám bylo vydáno Osvědčení o splnění standardů MAS</a:t>
            </a:r>
          </a:p>
          <a:p>
            <a:pPr algn="just">
              <a:buFont typeface="Wingdings" panose="05000000000000000000" pitchFamily="2" charset="2"/>
              <a:buChar char="§"/>
            </a:pPr>
            <a:endParaRPr lang="cs-CZ" sz="2400" dirty="0" smtClean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§"/>
            </a:pPr>
            <a:r>
              <a:rPr lang="cs-CZ" sz="2400" dirty="0" smtClean="0">
                <a:solidFill>
                  <a:schemeClr val="tx1"/>
                </a:solidFill>
              </a:rPr>
              <a:t>Díky osvědčení budeme moci v následujících letech „rozdělovat peníze“ na území MAS Brdy v rámci Strategie komunitně vedeného místního rozvoje</a:t>
            </a:r>
          </a:p>
          <a:p>
            <a:pPr algn="just">
              <a:buFont typeface="Wingdings" panose="05000000000000000000" pitchFamily="2" charset="2"/>
              <a:buChar char="§"/>
            </a:pPr>
            <a:endParaRPr lang="cs-CZ" sz="2400" dirty="0" smtClean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§"/>
            </a:pPr>
            <a:r>
              <a:rPr lang="cs-CZ" sz="2400" dirty="0" smtClean="0">
                <a:solidFill>
                  <a:schemeClr val="tx1"/>
                </a:solidFill>
              </a:rPr>
              <a:t>Proces vydání osvědčení probíhal již od roku 2014</a:t>
            </a:r>
            <a:endParaRPr lang="cs-CZ" sz="2400" dirty="0">
              <a:solidFill>
                <a:schemeClr val="tx1"/>
              </a:solidFill>
            </a:endParaRPr>
          </a:p>
        </p:txBody>
      </p:sp>
      <p:graphicFrame>
        <p:nvGraphicFramePr>
          <p:cNvPr id="4" name="Objek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98674360"/>
              </p:ext>
            </p:extLst>
          </p:nvPr>
        </p:nvGraphicFramePr>
        <p:xfrm>
          <a:off x="7617125" y="353681"/>
          <a:ext cx="4359182" cy="616787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7" name="Acrobat Document" r:id="rId3" imgW="4533723" imgH="6415677" progId="AcroExch.Document.DC">
                  <p:embed/>
                </p:oleObj>
              </mc:Choice>
              <mc:Fallback>
                <p:oleObj name="Acrobat Document" r:id="rId3" imgW="4533723" imgH="6415677" progId="AcroExch.Document.DC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7617125" y="353681"/>
                        <a:ext cx="4359182" cy="616787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05184203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chemeClr val="tx1"/>
                </a:solidFill>
              </a:rPr>
              <a:t>Místní šetření</a:t>
            </a:r>
            <a:endParaRPr lang="cs-CZ" dirty="0">
              <a:solidFill>
                <a:schemeClr val="tx1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97280" y="2983832"/>
            <a:ext cx="6910417" cy="2885261"/>
          </a:xfrm>
        </p:spPr>
        <p:txBody>
          <a:bodyPr>
            <a:normAutofit/>
          </a:bodyPr>
          <a:lstStyle/>
          <a:p>
            <a:pPr algn="just">
              <a:buFont typeface="Wingdings" panose="05000000000000000000" pitchFamily="2" charset="2"/>
              <a:buChar char="§"/>
            </a:pPr>
            <a:r>
              <a:rPr lang="cs-CZ" sz="2400" dirty="0" smtClean="0">
                <a:solidFill>
                  <a:schemeClr val="tx1"/>
                </a:solidFill>
              </a:rPr>
              <a:t>Zaměstnanci MAS Brdy aktivně navštěvovali v minulém roce obce na svém území a prováděli místní šetření pro tvorbu SCLLD</a:t>
            </a:r>
            <a:endParaRPr lang="cs-CZ" sz="2400" dirty="0">
              <a:solidFill>
                <a:schemeClr val="tx1"/>
              </a:solidFill>
            </a:endParaRPr>
          </a:p>
        </p:txBody>
      </p:sp>
      <p:pic>
        <p:nvPicPr>
          <p:cNvPr id="4" name="Picture 2" descr="http://www.novyshop.cz/images/podpora-eshopy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07697" y="2461837"/>
            <a:ext cx="3528392" cy="35156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4638924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chemeClr val="tx1"/>
                </a:solidFill>
              </a:rPr>
              <a:t>SCLLD</a:t>
            </a:r>
            <a:endParaRPr lang="cs-CZ" dirty="0">
              <a:solidFill>
                <a:schemeClr val="tx1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Font typeface="Wingdings" panose="05000000000000000000" pitchFamily="2" charset="2"/>
              <a:buChar char="§"/>
            </a:pPr>
            <a:r>
              <a:rPr lang="cs-CZ" sz="2400" dirty="0" smtClean="0">
                <a:solidFill>
                  <a:schemeClr val="tx1"/>
                </a:solidFill>
              </a:rPr>
              <a:t>Schválení Strategie komunitně vedeného místního rozvoje na Valném shromáždění dne 04.02.2016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cs-CZ" sz="2400" b="1" dirty="0" smtClean="0">
                <a:solidFill>
                  <a:schemeClr val="accent1">
                    <a:lumMod val="50000"/>
                  </a:schemeClr>
                </a:solidFill>
              </a:rPr>
              <a:t>Podání žádosti o podporu dne 12. 02. 2016 </a:t>
            </a:r>
            <a:r>
              <a:rPr lang="cs-CZ" sz="2400" dirty="0" smtClean="0">
                <a:solidFill>
                  <a:schemeClr val="tx1"/>
                </a:solidFill>
              </a:rPr>
              <a:t>– zatím nejsou známy žádné výsledky hodnocení – jakmile nějaké obdržíme, ihned Vás informujeme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cs-CZ" sz="2400" dirty="0" smtClean="0">
                <a:solidFill>
                  <a:schemeClr val="tx1"/>
                </a:solidFill>
              </a:rPr>
              <a:t>Strategie před odesláním konzultována s odborníkem</a:t>
            </a:r>
            <a:endParaRPr lang="cs-CZ" sz="2400" dirty="0">
              <a:solidFill>
                <a:schemeClr val="tx1"/>
              </a:solidFill>
            </a:endParaRPr>
          </a:p>
        </p:txBody>
      </p:sp>
      <p:pic>
        <p:nvPicPr>
          <p:cNvPr id="4098" name="Picture 2" descr="http://cdn2.hubspot.net/hub/177047/file-433158734-jpg/strategic-success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1089" y="4085742"/>
            <a:ext cx="2078667" cy="20786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8213460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chemeClr val="tx1"/>
                </a:solidFill>
              </a:rPr>
              <a:t>SCLLD</a:t>
            </a:r>
            <a:endParaRPr lang="cs-CZ" dirty="0">
              <a:solidFill>
                <a:schemeClr val="tx1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Font typeface="Wingdings" panose="05000000000000000000" pitchFamily="2" charset="2"/>
              <a:buChar char="§"/>
            </a:pPr>
            <a:r>
              <a:rPr lang="cs-CZ" sz="2400" dirty="0" smtClean="0">
                <a:solidFill>
                  <a:schemeClr val="tx1"/>
                </a:solidFill>
              </a:rPr>
              <a:t>Ž</a:t>
            </a:r>
            <a:r>
              <a:rPr lang="cs-CZ" sz="2400" dirty="0" smtClean="0">
                <a:solidFill>
                  <a:schemeClr val="tx1"/>
                </a:solidFill>
              </a:rPr>
              <a:t>ádost </a:t>
            </a:r>
            <a:r>
              <a:rPr lang="cs-CZ" sz="2400" dirty="0" smtClean="0">
                <a:solidFill>
                  <a:schemeClr val="tx1"/>
                </a:solidFill>
              </a:rPr>
              <a:t>o </a:t>
            </a:r>
            <a:r>
              <a:rPr lang="cs-CZ" sz="2400" dirty="0" smtClean="0">
                <a:solidFill>
                  <a:schemeClr val="tx1"/>
                </a:solidFill>
              </a:rPr>
              <a:t>podporu </a:t>
            </a:r>
            <a:r>
              <a:rPr lang="cs-CZ" sz="2400" b="1" dirty="0" smtClean="0">
                <a:solidFill>
                  <a:schemeClr val="accent1">
                    <a:lumMod val="50000"/>
                  </a:schemeClr>
                </a:solidFill>
              </a:rPr>
              <a:t>zařazena </a:t>
            </a:r>
            <a:r>
              <a:rPr lang="cs-CZ" sz="2400" dirty="0" smtClean="0">
                <a:solidFill>
                  <a:schemeClr val="tx1"/>
                </a:solidFill>
              </a:rPr>
              <a:t>do hodnocení</a:t>
            </a:r>
            <a:endParaRPr lang="cs-CZ" sz="2400" dirty="0" smtClean="0">
              <a:solidFill>
                <a:schemeClr val="tx1"/>
              </a:solidFill>
            </a:endParaRPr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52294" y="2227347"/>
            <a:ext cx="7748372" cy="39386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03798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3362371"/>
          </a:xfrm>
        </p:spPr>
        <p:txBody>
          <a:bodyPr/>
          <a:lstStyle/>
          <a:p>
            <a:r>
              <a:rPr lang="cs-CZ" dirty="0" smtClean="0">
                <a:solidFill>
                  <a:schemeClr val="tx1"/>
                </a:solidFill>
              </a:rPr>
              <a:t>Obecné informace o MAS Brdy</a:t>
            </a:r>
            <a:endParaRPr lang="cs-CZ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18297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chemeClr val="tx1"/>
                </a:solidFill>
              </a:rPr>
              <a:t>Děkujeme za pozornost</a:t>
            </a:r>
            <a:endParaRPr lang="cs-CZ" dirty="0">
              <a:solidFill>
                <a:schemeClr val="tx1"/>
              </a:solidFill>
            </a:endParaRPr>
          </a:p>
        </p:txBody>
      </p:sp>
      <p:pic>
        <p:nvPicPr>
          <p:cNvPr id="4" name="Zástupný symbol pro obsah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79338" y="3312748"/>
            <a:ext cx="1493649" cy="1089754"/>
          </a:xfrm>
        </p:spPr>
      </p:pic>
      <p:sp>
        <p:nvSpPr>
          <p:cNvPr id="5" name="TextovéPole 4"/>
          <p:cNvSpPr txBox="1"/>
          <p:nvPr/>
        </p:nvSpPr>
        <p:spPr>
          <a:xfrm>
            <a:off x="1097280" y="5460521"/>
            <a:ext cx="785693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Sledujte nás: </a:t>
            </a:r>
            <a:r>
              <a:rPr lang="cs-CZ" u="sng" dirty="0" smtClean="0">
                <a:solidFill>
                  <a:schemeClr val="accent6">
                    <a:lumMod val="50000"/>
                  </a:schemeClr>
                </a:solidFill>
              </a:rPr>
              <a:t>www.masbrdy.cz</a:t>
            </a:r>
            <a:endParaRPr lang="cs-CZ" u="sng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088665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chemeClr val="tx1"/>
                </a:solidFill>
              </a:rPr>
              <a:t>Obecné informace</a:t>
            </a:r>
            <a:endParaRPr lang="cs-CZ" dirty="0">
              <a:solidFill>
                <a:schemeClr val="tx1"/>
              </a:solidFill>
            </a:endParaRPr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35454733"/>
              </p:ext>
            </p:extLst>
          </p:nvPr>
        </p:nvGraphicFramePr>
        <p:xfrm>
          <a:off x="1096963" y="1846263"/>
          <a:ext cx="10058400" cy="1706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29200"/>
                <a:gridCol w="5029200"/>
              </a:tblGrid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cs-CZ" sz="2200" dirty="0" smtClean="0"/>
                        <a:t>plný název</a:t>
                      </a:r>
                      <a:endParaRPr lang="cs-CZ" sz="2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200" dirty="0" smtClean="0"/>
                        <a:t>MAS Brdy, z.</a:t>
                      </a:r>
                      <a:r>
                        <a:rPr lang="cs-CZ" sz="2200" baseline="0" dirty="0" smtClean="0"/>
                        <a:t> </a:t>
                      </a:r>
                      <a:r>
                        <a:rPr lang="cs-CZ" sz="2200" baseline="0" dirty="0" err="1" smtClean="0"/>
                        <a:t>ú.</a:t>
                      </a:r>
                      <a:endParaRPr lang="cs-CZ" sz="2200" b="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cs-CZ" sz="2200" dirty="0" smtClean="0"/>
                        <a:t>sídlo</a:t>
                      </a:r>
                      <a:endParaRPr lang="cs-CZ" sz="2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200" dirty="0" smtClean="0"/>
                        <a:t>Čsl. dělostřelců 172, Jince</a:t>
                      </a:r>
                      <a:endParaRPr lang="cs-CZ" sz="2200" b="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cs-CZ" sz="2200" dirty="0" smtClean="0"/>
                        <a:t>zakladatelé</a:t>
                      </a:r>
                      <a:endParaRPr lang="cs-CZ" sz="2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200" dirty="0" smtClean="0"/>
                        <a:t>Městys Jince, Obec Obecnice</a:t>
                      </a:r>
                      <a:endParaRPr lang="cs-CZ" sz="2200" b="0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cs-CZ" sz="2200" dirty="0" smtClean="0"/>
                        <a:t>doba</a:t>
                      </a:r>
                      <a:r>
                        <a:rPr lang="cs-CZ" sz="2200" baseline="0" dirty="0" smtClean="0"/>
                        <a:t> trvání</a:t>
                      </a:r>
                      <a:endParaRPr lang="cs-CZ" sz="2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200" dirty="0" smtClean="0"/>
                        <a:t>založeno</a:t>
                      </a:r>
                      <a:r>
                        <a:rPr lang="cs-CZ" sz="2200" baseline="0" dirty="0" smtClean="0"/>
                        <a:t> na dobu neurčitou</a:t>
                      </a:r>
                      <a:endParaRPr lang="cs-CZ" sz="2200" b="0" dirty="0" smtClean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5" name="Picture 2" descr="http://www.securitynet.cz/files/podpora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8031" y="3948735"/>
            <a:ext cx="2376264" cy="23762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899147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chemeClr val="tx1"/>
                </a:solidFill>
              </a:rPr>
              <a:t>Obecné informace – hlavní služby</a:t>
            </a:r>
            <a:endParaRPr lang="cs-CZ" dirty="0">
              <a:solidFill>
                <a:schemeClr val="tx1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Font typeface="Wingdings" panose="05000000000000000000" pitchFamily="2" charset="2"/>
              <a:buChar char="§"/>
            </a:pPr>
            <a:r>
              <a:rPr lang="cs-CZ" sz="2200" dirty="0">
                <a:solidFill>
                  <a:schemeClr val="tx1"/>
                </a:solidFill>
              </a:rPr>
              <a:t>rozvoj regionu  Brdy a jeho propagace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cs-CZ" sz="2200" dirty="0">
                <a:solidFill>
                  <a:schemeClr val="tx1"/>
                </a:solidFill>
              </a:rPr>
              <a:t>vytvoření strategií a plánů rozvoje území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cs-CZ" sz="2200" dirty="0">
                <a:solidFill>
                  <a:schemeClr val="tx1"/>
                </a:solidFill>
              </a:rPr>
              <a:t>shromažďování informací o území a provoz informačního centra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cs-CZ" sz="2200" dirty="0">
                <a:solidFill>
                  <a:schemeClr val="tx1"/>
                </a:solidFill>
              </a:rPr>
              <a:t>poradenská činnost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cs-CZ" sz="2200" dirty="0">
                <a:solidFill>
                  <a:schemeClr val="tx1"/>
                </a:solidFill>
              </a:rPr>
              <a:t>podpora zemědělství, ochrana životního prostředí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cs-CZ" sz="2200" dirty="0">
                <a:solidFill>
                  <a:schemeClr val="tx1"/>
                </a:solidFill>
              </a:rPr>
              <a:t>posuzování, koordinace a služby spojené s financováním projektů vedoucích k rozvoji regionu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cs-CZ" sz="2200" dirty="0">
                <a:solidFill>
                  <a:schemeClr val="tx1"/>
                </a:solidFill>
              </a:rPr>
              <a:t>vzdělávání lidského potenciálu v regionu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858579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3362371"/>
          </a:xfrm>
        </p:spPr>
        <p:txBody>
          <a:bodyPr/>
          <a:lstStyle/>
          <a:p>
            <a:r>
              <a:rPr lang="cs-CZ" dirty="0" smtClean="0">
                <a:solidFill>
                  <a:schemeClr val="tx1"/>
                </a:solidFill>
              </a:rPr>
              <a:t>Projekty a akce MAS Brdy</a:t>
            </a:r>
            <a:endParaRPr lang="cs-CZ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2563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chemeClr val="tx1"/>
                </a:solidFill>
              </a:rPr>
              <a:t>Projekt spolupráce</a:t>
            </a:r>
            <a:endParaRPr lang="cs-CZ" dirty="0">
              <a:solidFill>
                <a:schemeClr val="tx1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97280" y="1845734"/>
            <a:ext cx="9795309" cy="4023360"/>
          </a:xfrm>
        </p:spPr>
        <p:txBody>
          <a:bodyPr/>
          <a:lstStyle/>
          <a:p>
            <a:pPr algn="just">
              <a:buFont typeface="Wingdings" panose="05000000000000000000" pitchFamily="2" charset="2"/>
              <a:buChar char="§"/>
            </a:pPr>
            <a:r>
              <a:rPr lang="cs-CZ" sz="2400" dirty="0">
                <a:solidFill>
                  <a:schemeClr val="tx1"/>
                </a:solidFill>
              </a:rPr>
              <a:t>Spolupráce místních akčních skupin v oblasti podpory dobré praxe, výměny zkušeností a stanovení doporučených způsobů evaluace a monitoringu strategií MAS  na území Středočeského kraje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cs-CZ" sz="2400" dirty="0">
                <a:solidFill>
                  <a:schemeClr val="tx1"/>
                </a:solidFill>
              </a:rPr>
              <a:t>Doba konání: </a:t>
            </a:r>
            <a:r>
              <a:rPr lang="cs-CZ" sz="2400" b="1" dirty="0">
                <a:solidFill>
                  <a:schemeClr val="tx1"/>
                </a:solidFill>
              </a:rPr>
              <a:t>1. 9. 2014 – 31. 5. 2015</a:t>
            </a:r>
          </a:p>
          <a:p>
            <a:endParaRPr lang="cs-CZ" dirty="0"/>
          </a:p>
        </p:txBody>
      </p:sp>
      <p:pic>
        <p:nvPicPr>
          <p:cNvPr id="2050" name="Picture 2" descr="http://www.landisgyr.cz/webfoo/wp-content/uploads/2012/09/partner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68967" y="3745019"/>
            <a:ext cx="5915025" cy="2124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953467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chemeClr val="tx1"/>
                </a:solidFill>
              </a:rPr>
              <a:t>Studentské sociální minipodniky</a:t>
            </a:r>
            <a:endParaRPr lang="cs-CZ" dirty="0">
              <a:solidFill>
                <a:schemeClr val="tx1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45390" y="1845733"/>
            <a:ext cx="10481094" cy="4486055"/>
          </a:xfrm>
        </p:spPr>
        <p:txBody>
          <a:bodyPr>
            <a:normAutofit/>
          </a:bodyPr>
          <a:lstStyle/>
          <a:p>
            <a:pPr algn="just">
              <a:buFont typeface="Wingdings" panose="05000000000000000000" pitchFamily="2" charset="2"/>
              <a:buChar char="§"/>
            </a:pPr>
            <a:r>
              <a:rPr lang="cs-CZ" sz="2400" dirty="0" smtClean="0">
                <a:solidFill>
                  <a:schemeClr val="tx1"/>
                </a:solidFill>
              </a:rPr>
              <a:t>Celý název: </a:t>
            </a:r>
            <a:r>
              <a:rPr lang="cs-CZ" sz="2400" b="1" i="1" dirty="0" smtClean="0">
                <a:solidFill>
                  <a:schemeClr val="tx1"/>
                </a:solidFill>
              </a:rPr>
              <a:t>Studentské sociální minipodniky – příležitost pro spolupráci a rozvoj venkovské oblasti pod Brdy – CZ.1.07/1.1.00/54.0047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cs-CZ" sz="2400" dirty="0" smtClean="0">
                <a:solidFill>
                  <a:schemeClr val="tx1"/>
                </a:solidFill>
              </a:rPr>
              <a:t>Cíl </a:t>
            </a:r>
            <a:r>
              <a:rPr lang="cs-CZ" sz="2400" dirty="0">
                <a:solidFill>
                  <a:schemeClr val="tx1"/>
                </a:solidFill>
              </a:rPr>
              <a:t>projektu: Zkvalitnění počátečního vzdělávání s cílem zvýšení motivace k dalšímu vzdělávání a zlepšení budoucí uplatnitelnosti na trhu práce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cs-CZ" sz="2400" dirty="0">
                <a:solidFill>
                  <a:schemeClr val="tx1"/>
                </a:solidFill>
              </a:rPr>
              <a:t>Doba realizace: </a:t>
            </a:r>
            <a:r>
              <a:rPr lang="cs-CZ" sz="2400" b="1" dirty="0">
                <a:solidFill>
                  <a:schemeClr val="tx1"/>
                </a:solidFill>
              </a:rPr>
              <a:t>1. 9. 2014 – 31. 7. 2015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cs-CZ" sz="2400" dirty="0">
                <a:solidFill>
                  <a:schemeClr val="tx1"/>
                </a:solidFill>
              </a:rPr>
              <a:t>Plánované způsobilé náklady projektu: </a:t>
            </a:r>
            <a:r>
              <a:rPr lang="cs-CZ" sz="2400" b="1" dirty="0">
                <a:solidFill>
                  <a:schemeClr val="tx1"/>
                </a:solidFill>
              </a:rPr>
              <a:t>13.106.680,01 Kč</a:t>
            </a:r>
          </a:p>
          <a:p>
            <a:pPr algn="just">
              <a:buFont typeface="Wingdings" panose="05000000000000000000" pitchFamily="2" charset="2"/>
              <a:buChar char="§"/>
            </a:pPr>
            <a:endParaRPr lang="cs-CZ" sz="2200" dirty="0" smtClean="0">
              <a:solidFill>
                <a:schemeClr val="tx1"/>
              </a:solidFill>
            </a:endParaRPr>
          </a:p>
        </p:txBody>
      </p:sp>
      <p:pic>
        <p:nvPicPr>
          <p:cNvPr id="4" name="Picture 4" descr="Logo_MSM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6574" y="4965784"/>
            <a:ext cx="5038725" cy="1235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499148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chemeClr val="tx1"/>
                </a:solidFill>
              </a:rPr>
              <a:t>Studentské sociální minipodniky</a:t>
            </a:r>
            <a:endParaRPr lang="cs-CZ" dirty="0">
              <a:solidFill>
                <a:schemeClr val="tx1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45390" y="1845733"/>
            <a:ext cx="10481094" cy="4486055"/>
          </a:xfrm>
        </p:spPr>
        <p:txBody>
          <a:bodyPr>
            <a:normAutofit/>
          </a:bodyPr>
          <a:lstStyle/>
          <a:p>
            <a:pPr algn="just">
              <a:buFont typeface="Wingdings" panose="05000000000000000000" pitchFamily="2" charset="2"/>
              <a:buChar char="§"/>
            </a:pPr>
            <a:r>
              <a:rPr lang="cs-CZ" sz="2400" dirty="0" smtClean="0">
                <a:solidFill>
                  <a:schemeClr val="tx1"/>
                </a:solidFill>
              </a:rPr>
              <a:t>Partneři projektu:</a:t>
            </a:r>
          </a:p>
          <a:p>
            <a:pPr lvl="1" algn="just">
              <a:buFont typeface="Wingdings" panose="05000000000000000000" pitchFamily="2" charset="2"/>
              <a:buChar char="§"/>
            </a:pPr>
            <a:r>
              <a:rPr lang="cs-CZ" sz="2200" dirty="0" smtClean="0">
                <a:solidFill>
                  <a:schemeClr val="tx1"/>
                </a:solidFill>
              </a:rPr>
              <a:t>MAS Brdy, z. </a:t>
            </a:r>
            <a:r>
              <a:rPr lang="cs-CZ" sz="2200" dirty="0" err="1" smtClean="0">
                <a:solidFill>
                  <a:schemeClr val="tx1"/>
                </a:solidFill>
              </a:rPr>
              <a:t>ú.</a:t>
            </a:r>
            <a:r>
              <a:rPr lang="cs-CZ" sz="2200" dirty="0" smtClean="0">
                <a:solidFill>
                  <a:schemeClr val="tx1"/>
                </a:solidFill>
              </a:rPr>
              <a:t>,</a:t>
            </a:r>
          </a:p>
          <a:p>
            <a:pPr lvl="1" algn="just">
              <a:buFont typeface="Wingdings" panose="05000000000000000000" pitchFamily="2" charset="2"/>
              <a:buChar char="§"/>
            </a:pPr>
            <a:r>
              <a:rPr lang="cs-CZ" sz="2200" dirty="0" smtClean="0">
                <a:solidFill>
                  <a:schemeClr val="tx1"/>
                </a:solidFill>
              </a:rPr>
              <a:t>Obec Obecnice,</a:t>
            </a:r>
          </a:p>
          <a:p>
            <a:pPr lvl="1" algn="just">
              <a:buFont typeface="Wingdings" panose="05000000000000000000" pitchFamily="2" charset="2"/>
              <a:buChar char="§"/>
            </a:pPr>
            <a:r>
              <a:rPr lang="cs-CZ" sz="2200" dirty="0" smtClean="0">
                <a:solidFill>
                  <a:schemeClr val="tx1"/>
                </a:solidFill>
              </a:rPr>
              <a:t>Základní škola a Mateřská škola Zaječov,</a:t>
            </a:r>
          </a:p>
          <a:p>
            <a:pPr lvl="1" algn="just">
              <a:buFont typeface="Wingdings" panose="05000000000000000000" pitchFamily="2" charset="2"/>
              <a:buChar char="§"/>
            </a:pPr>
            <a:r>
              <a:rPr lang="cs-CZ" sz="2200" dirty="0" smtClean="0">
                <a:solidFill>
                  <a:schemeClr val="tx1"/>
                </a:solidFill>
              </a:rPr>
              <a:t>Základní škola a Mateřská škola Jince,</a:t>
            </a:r>
          </a:p>
          <a:p>
            <a:pPr lvl="1" algn="just">
              <a:buFont typeface="Wingdings" panose="05000000000000000000" pitchFamily="2" charset="2"/>
              <a:buChar char="§"/>
            </a:pPr>
            <a:r>
              <a:rPr lang="cs-CZ" sz="2200" dirty="0" smtClean="0">
                <a:solidFill>
                  <a:schemeClr val="tx1"/>
                </a:solidFill>
              </a:rPr>
              <a:t>Základní škola, Příbram VII, 28. října,</a:t>
            </a:r>
          </a:p>
          <a:p>
            <a:pPr lvl="1" algn="just">
              <a:buFont typeface="Wingdings" panose="05000000000000000000" pitchFamily="2" charset="2"/>
              <a:buChar char="§"/>
            </a:pPr>
            <a:r>
              <a:rPr lang="cs-CZ" sz="2200" dirty="0" smtClean="0">
                <a:solidFill>
                  <a:schemeClr val="tx1"/>
                </a:solidFill>
              </a:rPr>
              <a:t>Základní škola T. G. Masaryka Komárov</a:t>
            </a:r>
          </a:p>
          <a:p>
            <a:pPr lvl="1" algn="just">
              <a:buFont typeface="Wingdings" panose="05000000000000000000" pitchFamily="2" charset="2"/>
              <a:buChar char="§"/>
            </a:pPr>
            <a:endParaRPr lang="cs-CZ" sz="2200" b="1" dirty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§"/>
            </a:pPr>
            <a:endParaRPr lang="cs-CZ" sz="2200" dirty="0" smtClean="0">
              <a:solidFill>
                <a:schemeClr val="tx1"/>
              </a:solidFill>
            </a:endParaRPr>
          </a:p>
        </p:txBody>
      </p:sp>
      <p:pic>
        <p:nvPicPr>
          <p:cNvPr id="4" name="Picture 4" descr="Logo_MSM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6574" y="4965784"/>
            <a:ext cx="5038725" cy="1235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193902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chemeClr val="tx1"/>
                </a:solidFill>
              </a:rPr>
              <a:t>Studentské sociální minipodniky</a:t>
            </a:r>
            <a:endParaRPr lang="cs-CZ" dirty="0">
              <a:solidFill>
                <a:schemeClr val="tx1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64235" y="1737361"/>
            <a:ext cx="11110670" cy="4807818"/>
          </a:xfrm>
        </p:spPr>
        <p:txBody>
          <a:bodyPr>
            <a:normAutofit/>
          </a:bodyPr>
          <a:lstStyle/>
          <a:p>
            <a:pPr algn="just">
              <a:buFont typeface="Wingdings" panose="05000000000000000000" pitchFamily="2" charset="2"/>
              <a:buChar char="§"/>
            </a:pPr>
            <a:r>
              <a:rPr lang="cs-CZ" sz="2400" dirty="0" smtClean="0">
                <a:solidFill>
                  <a:schemeClr val="tx1"/>
                </a:solidFill>
              </a:rPr>
              <a:t>Podstatou projektu uskutečňování </a:t>
            </a:r>
            <a:r>
              <a:rPr lang="cs-CZ" sz="2400" b="1" dirty="0" smtClean="0">
                <a:solidFill>
                  <a:schemeClr val="accent1">
                    <a:lumMod val="50000"/>
                  </a:schemeClr>
                </a:solidFill>
              </a:rPr>
              <a:t>partnerství 5 základních škol </a:t>
            </a:r>
            <a:r>
              <a:rPr lang="cs-CZ" sz="2400" dirty="0" smtClean="0">
                <a:solidFill>
                  <a:schemeClr val="tx1"/>
                </a:solidFill>
              </a:rPr>
              <a:t>na území MAS Brdy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cs-CZ" sz="2400" dirty="0" smtClean="0">
                <a:solidFill>
                  <a:schemeClr val="tx1"/>
                </a:solidFill>
              </a:rPr>
              <a:t>Byly zavedeny </a:t>
            </a:r>
            <a:r>
              <a:rPr lang="cs-CZ" sz="2400" b="1" dirty="0" smtClean="0">
                <a:solidFill>
                  <a:schemeClr val="accent1">
                    <a:lumMod val="50000"/>
                  </a:schemeClr>
                </a:solidFill>
              </a:rPr>
              <a:t>neobvyklé výukové metody </a:t>
            </a:r>
            <a:r>
              <a:rPr lang="cs-CZ" sz="2400" dirty="0" smtClean="0">
                <a:solidFill>
                  <a:schemeClr val="tx1"/>
                </a:solidFill>
              </a:rPr>
              <a:t>formou studentských sociálních minipodniků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cs-CZ" sz="2400" dirty="0" smtClean="0">
                <a:solidFill>
                  <a:schemeClr val="tx1"/>
                </a:solidFill>
              </a:rPr>
              <a:t>V rámci minipodniků žáci absolvovali besedy, exkurze, výstavy, workshopy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cs-CZ" sz="2400" dirty="0" smtClean="0">
                <a:solidFill>
                  <a:schemeClr val="tx1"/>
                </a:solidFill>
              </a:rPr>
              <a:t>Samotné minipodniky fungovaly jako opravdová firma – děti vydávaly faktury, prováděly jednoduché účetnictví, administrovaly webové stránky firmiček, tvořily marketingové podklady, prezentovaly své podniky na výstavách, apod.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cs-CZ" sz="2400" dirty="0" smtClean="0">
                <a:solidFill>
                  <a:schemeClr val="tx1"/>
                </a:solidFill>
              </a:rPr>
              <a:t>Zapojováni byli také </a:t>
            </a:r>
            <a:r>
              <a:rPr lang="cs-CZ" sz="2400" b="1" dirty="0" smtClean="0">
                <a:solidFill>
                  <a:schemeClr val="accent1">
                    <a:lumMod val="50000"/>
                  </a:schemeClr>
                </a:solidFill>
              </a:rPr>
              <a:t>pedagogové</a:t>
            </a:r>
            <a:r>
              <a:rPr lang="cs-CZ" sz="2400" dirty="0" smtClean="0">
                <a:solidFill>
                  <a:schemeClr val="tx1"/>
                </a:solidFill>
              </a:rPr>
              <a:t>, </a:t>
            </a:r>
            <a:r>
              <a:rPr lang="cs-CZ" sz="2400" b="1" dirty="0">
                <a:solidFill>
                  <a:schemeClr val="accent1">
                    <a:lumMod val="50000"/>
                  </a:schemeClr>
                </a:solidFill>
              </a:rPr>
              <a:t>starostové</a:t>
            </a:r>
            <a:r>
              <a:rPr lang="cs-CZ" sz="24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cs-CZ" sz="2400" dirty="0">
                <a:solidFill>
                  <a:schemeClr val="tx1"/>
                </a:solidFill>
              </a:rPr>
              <a:t>obcí, úřad práce, hospodářská komora, aj.</a:t>
            </a:r>
          </a:p>
          <a:p>
            <a:pPr marL="0" indent="0" algn="just">
              <a:buNone/>
            </a:pPr>
            <a:endParaRPr lang="cs-CZ" sz="2200" dirty="0" smtClean="0">
              <a:solidFill>
                <a:schemeClr val="tx1"/>
              </a:solidFill>
            </a:endParaRPr>
          </a:p>
          <a:p>
            <a:pPr lvl="1" algn="just">
              <a:buFont typeface="Wingdings" panose="05000000000000000000" pitchFamily="2" charset="2"/>
              <a:buChar char="§"/>
            </a:pPr>
            <a:endParaRPr lang="cs-CZ" sz="2200" b="1" dirty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§"/>
            </a:pPr>
            <a:endParaRPr lang="cs-CZ" sz="2200" dirty="0" smtClean="0">
              <a:solidFill>
                <a:schemeClr val="tx1"/>
              </a:solidFill>
            </a:endParaRPr>
          </a:p>
        </p:txBody>
      </p:sp>
      <p:pic>
        <p:nvPicPr>
          <p:cNvPr id="4" name="Picture 4" descr="Logo_MSM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6574" y="4965784"/>
            <a:ext cx="5038725" cy="1235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532468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Retrospektiva">
  <a:themeElements>
    <a:clrScheme name="Retrospektiva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6B9F25"/>
      </a:hlink>
      <a:folHlink>
        <a:srgbClr val="B26B02"/>
      </a:folHlink>
    </a:clrScheme>
    <a:fontScheme name="Retrospektiva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ktiv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D26EA377-59BD-4C9C-9D94-EE8416EE4C7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542</TotalTime>
  <Words>691</Words>
  <Application>Microsoft Office PowerPoint</Application>
  <PresentationFormat>Širokoúhlá obrazovka</PresentationFormat>
  <Paragraphs>90</Paragraphs>
  <Slides>20</Slides>
  <Notes>0</Notes>
  <HiddenSlides>0</HiddenSlides>
  <MMClips>0</MMClips>
  <ScaleCrop>false</ScaleCrop>
  <HeadingPairs>
    <vt:vector size="8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Vložené servery OLE</vt:lpstr>
      </vt:variant>
      <vt:variant>
        <vt:i4>1</vt:i4>
      </vt:variant>
      <vt:variant>
        <vt:lpstr>Nadpisy snímků</vt:lpstr>
      </vt:variant>
      <vt:variant>
        <vt:i4>20</vt:i4>
      </vt:variant>
    </vt:vector>
  </HeadingPairs>
  <TitlesOfParts>
    <vt:vector size="25" baseType="lpstr">
      <vt:lpstr>Calibri</vt:lpstr>
      <vt:lpstr>Calibri Light</vt:lpstr>
      <vt:lpstr>Wingdings</vt:lpstr>
      <vt:lpstr>Retrospektiva</vt:lpstr>
      <vt:lpstr>Acrobat Document</vt:lpstr>
      <vt:lpstr>Úspěchy MAS Brdy</vt:lpstr>
      <vt:lpstr>Obecné informace o MAS Brdy</vt:lpstr>
      <vt:lpstr>Obecné informace</vt:lpstr>
      <vt:lpstr>Obecné informace – hlavní služby</vt:lpstr>
      <vt:lpstr>Projekty a akce MAS Brdy</vt:lpstr>
      <vt:lpstr>Projekt spolupráce</vt:lpstr>
      <vt:lpstr>Studentské sociální minipodniky</vt:lpstr>
      <vt:lpstr>Studentské sociální minipodniky</vt:lpstr>
      <vt:lpstr>Studentské sociální minipodniky</vt:lpstr>
      <vt:lpstr>Studentské sociální minipodniky</vt:lpstr>
      <vt:lpstr>Prezentace aplikace PowerPoint</vt:lpstr>
      <vt:lpstr>Školení podnikatelů</vt:lpstr>
      <vt:lpstr>Celostátní síť pro venkov – Seminář PRV</vt:lpstr>
      <vt:lpstr>Ostatní školení</vt:lpstr>
      <vt:lpstr>Projekty Úřadu práce</vt:lpstr>
      <vt:lpstr>Získání standardizace MAS</vt:lpstr>
      <vt:lpstr>Místní šetření</vt:lpstr>
      <vt:lpstr>SCLLD</vt:lpstr>
      <vt:lpstr>SCLLD</vt:lpstr>
      <vt:lpstr>Děkujeme za pozornost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Obecná a specifická pravidla IROP pro SCLLD</dc:title>
  <dc:creator>Věrka Hronková</dc:creator>
  <cp:lastModifiedBy>Věrka Hronková</cp:lastModifiedBy>
  <cp:revision>58</cp:revision>
  <dcterms:created xsi:type="dcterms:W3CDTF">2016-03-24T08:22:26Z</dcterms:created>
  <dcterms:modified xsi:type="dcterms:W3CDTF">2016-03-30T20:25:03Z</dcterms:modified>
</cp:coreProperties>
</file>