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8" r:id="rId3"/>
    <p:sldId id="261" r:id="rId4"/>
    <p:sldId id="263" r:id="rId5"/>
    <p:sldId id="260" r:id="rId6"/>
    <p:sldId id="257" r:id="rId7"/>
    <p:sldId id="264" r:id="rId8"/>
    <p:sldId id="266" r:id="rId9"/>
    <p:sldId id="278" r:id="rId10"/>
    <p:sldId id="262" r:id="rId11"/>
    <p:sldId id="268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680" autoAdjust="0"/>
  </p:normalViewPr>
  <p:slideViewPr>
    <p:cSldViewPr>
      <p:cViewPr varScale="1">
        <p:scale>
          <a:sx n="111" d="100"/>
          <a:sy n="111" d="100"/>
        </p:scale>
        <p:origin x="-20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0FFC-1BFB-4DD7-BDCA-47004ACFBFEF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256BA-5FF8-4B4A-AAD7-41E594293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988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256BA-5FF8-4B4A-AAD7-41E594293F3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A9FC7A-593B-4C2A-B606-11407AEBE662}" type="datetimeFigureOut">
              <a:rPr lang="cs-CZ" smtClean="0"/>
              <a:t>17.7.2018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279B02-0C6D-47B3-B327-A1BDDF5E9AA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Zadatele-a-prijemci/Dokumenty/Dokumenty/Obecna-Pravidla-pro-zadatele-a-prijemce" TargetMode="External"/><Relationship Id="rId2" Type="http://schemas.openxmlformats.org/officeDocument/2006/relationships/hyperlink" Target="http://www.irop.mmr.cz/cs/Vyzvy/Seznam/Vyzva-c-69-Integrovany-zachranny-system-integrova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masbrdy.cz/doku.php?id=start" TargetMode="External"/><Relationship Id="rId4" Type="http://schemas.openxmlformats.org/officeDocument/2006/relationships/hyperlink" Target="http://www.mseu.mssf.cz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6553" y="1628800"/>
            <a:ext cx="7772400" cy="305177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. Výzva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MAS Brdy – IROP -  Hasiči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smtClean="0"/>
              <a:t>Seminář pro žadatele</a:t>
            </a:r>
            <a:br>
              <a:rPr lang="cs-CZ" sz="2800" dirty="0" smtClean="0"/>
            </a:b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nažer IROP.Lenovo-PC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7606508" cy="125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nažer IROP.Lenovo-PC\Desktop\Práce\Obrázky a loga\logo mas brd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389" y="486024"/>
            <a:ext cx="720080" cy="533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6957928" y="5856829"/>
            <a:ext cx="1944216" cy="7200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600" dirty="0" smtClean="0"/>
              <a:t>Věra Linhartová</a:t>
            </a:r>
          </a:p>
          <a:p>
            <a:pPr marL="0" indent="0" algn="ctr">
              <a:buNone/>
            </a:pPr>
            <a:r>
              <a:rPr lang="cs-CZ" sz="1600" dirty="0" smtClean="0"/>
              <a:t>17. </a:t>
            </a:r>
            <a:r>
              <a:rPr lang="cs-CZ" sz="1600" dirty="0"/>
              <a:t>7</a:t>
            </a:r>
            <a:r>
              <a:rPr lang="cs-CZ" sz="1600" dirty="0" smtClean="0"/>
              <a:t>. 2018</a:t>
            </a:r>
          </a:p>
        </p:txBody>
      </p:sp>
    </p:spTree>
    <p:extLst>
      <p:ext uri="{BB962C8B-B14F-4D97-AF65-F5344CB8AC3E}">
        <p14:creationId xmlns:p14="http://schemas.microsoft.com/office/powerpoint/2010/main" val="29448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Výzva ŘO IROP č. 69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www.irop.mmr.cz/cs/Vyzvy/Seznam/Vyzva-c-69-Integrovany-zachranny-system-integrovan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dirty="0" smtClean="0"/>
              <a:t>Obecná pravidla</a:t>
            </a:r>
          </a:p>
          <a:p>
            <a:pPr marL="109728" indent="0">
              <a:buNone/>
            </a:pPr>
            <a:r>
              <a:rPr lang="cs-CZ" sz="2000" dirty="0">
                <a:hlinkClick r:id="rId3"/>
              </a:rPr>
              <a:t>http://</a:t>
            </a:r>
            <a:r>
              <a:rPr lang="cs-CZ" sz="2000" dirty="0" smtClean="0">
                <a:hlinkClick r:id="rId3"/>
              </a:rPr>
              <a:t>www.irop.mmr.cz/cs/Zadatele-a-prijemci/Dokumenty/Dokumenty/Obecna-Pravidla-pro-zadatele-a-prijemce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r>
              <a:rPr lang="cs-CZ" dirty="0" smtClean="0"/>
              <a:t>ISKP+ </a:t>
            </a:r>
            <a:r>
              <a:rPr lang="cs-CZ" sz="2400" dirty="0" smtClean="0">
                <a:hlinkClick r:id="rId4"/>
              </a:rPr>
              <a:t>www.mseu.mssf.cz</a:t>
            </a:r>
            <a:endParaRPr lang="cs-CZ" sz="2400" dirty="0" smtClean="0"/>
          </a:p>
          <a:p>
            <a:pPr marL="109728" indent="0">
              <a:buNone/>
            </a:pPr>
            <a:endParaRPr lang="cs-CZ" sz="2400" dirty="0"/>
          </a:p>
          <a:p>
            <a:r>
              <a:rPr lang="cs-CZ" dirty="0"/>
              <a:t>MAS Brdy </a:t>
            </a:r>
            <a:r>
              <a:rPr lang="cs-CZ" sz="2400" dirty="0" smtClean="0">
                <a:hlinkClick r:id="rId5"/>
              </a:rPr>
              <a:t>www.masbrdy.cz</a:t>
            </a:r>
            <a:endParaRPr lang="cs-CZ" sz="2400" dirty="0" smtClean="0"/>
          </a:p>
          <a:p>
            <a:endParaRPr lang="cs-CZ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Užitečné odkazy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6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3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6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Výzva ŘO IROP č. 69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3</a:t>
            </a:r>
            <a:r>
              <a:rPr lang="cs-CZ" sz="2000" dirty="0" smtClean="0"/>
              <a:t>. Výzva MAS Brdy – IROP - Hasiči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Podporované aktivity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Hlavní podporované aktivity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Vedlejší podporované výdaje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Povinné přílohy žádosti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Kritéria věcného hodnocení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Užitečné odkazy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 smtClean="0"/>
              <a:t>Diskuse, závěr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Program</a:t>
            </a:r>
            <a:endParaRPr lang="cs-CZ" dirty="0"/>
          </a:p>
        </p:txBody>
      </p:sp>
      <p:pic>
        <p:nvPicPr>
          <p:cNvPr id="5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0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MMR </a:t>
            </a:r>
            <a:r>
              <a:rPr lang="cs-CZ" b="1" dirty="0"/>
              <a:t>ČR jako Řídicí orgán IROP </a:t>
            </a:r>
            <a:r>
              <a:rPr lang="cs-CZ" sz="2400" dirty="0" smtClean="0"/>
              <a:t>vyhlásilo v únoru 2017 </a:t>
            </a:r>
            <a:r>
              <a:rPr lang="cs-CZ" sz="2400" dirty="0"/>
              <a:t>průběžnou výzvu č. </a:t>
            </a:r>
            <a:r>
              <a:rPr lang="cs-CZ" sz="2400" dirty="0" smtClean="0"/>
              <a:t>69 „ Integrovaný záchranný systém – integrované projekty CLLD.“</a:t>
            </a:r>
            <a:endParaRPr lang="cs-CZ" sz="2800" b="1" dirty="0" smtClean="0"/>
          </a:p>
          <a:p>
            <a:pPr marL="109728" indent="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r>
              <a:rPr lang="cs-CZ" b="1" dirty="0" smtClean="0"/>
              <a:t>MAS Brdy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–</a:t>
            </a:r>
            <a:r>
              <a:rPr lang="cs-CZ" sz="2500" dirty="0" smtClean="0"/>
              <a:t> 1. 6. 2018 vyhlásila 3. Výzvu </a:t>
            </a:r>
            <a:br>
              <a:rPr lang="cs-CZ" sz="2500" dirty="0" smtClean="0"/>
            </a:br>
            <a:r>
              <a:rPr lang="cs-CZ" sz="2500" b="1" dirty="0" smtClean="0"/>
              <a:t>MAS Brdy – IROP – Hasiči</a:t>
            </a:r>
            <a:endParaRPr lang="cs-CZ" sz="2400" b="1" dirty="0"/>
          </a:p>
          <a:p>
            <a:pPr marL="109728" indent="0">
              <a:buNone/>
            </a:pP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Výzva ŘO IROP č. </a:t>
            </a:r>
            <a:r>
              <a:rPr lang="cs-CZ" dirty="0" smtClean="0"/>
              <a:t>69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300" dirty="0" smtClean="0"/>
              <a:t>Místo realizace:  území MAS Brdy</a:t>
            </a:r>
          </a:p>
          <a:p>
            <a:endParaRPr lang="cs-CZ" sz="2300" dirty="0" smtClean="0"/>
          </a:p>
          <a:p>
            <a:r>
              <a:rPr lang="cs-CZ" sz="2300" dirty="0" smtClean="0"/>
              <a:t>Celková alokace:  </a:t>
            </a:r>
            <a:r>
              <a:rPr lang="cs-CZ" sz="2300" b="1" dirty="0" smtClean="0"/>
              <a:t>3 157 890 Kč</a:t>
            </a:r>
          </a:p>
          <a:p>
            <a:endParaRPr lang="cs-CZ" sz="2300" dirty="0" smtClean="0"/>
          </a:p>
          <a:p>
            <a:r>
              <a:rPr lang="cs-CZ" sz="2300" dirty="0" smtClean="0"/>
              <a:t>Výše způsobilých výdajů: </a:t>
            </a:r>
            <a:r>
              <a:rPr lang="cs-CZ" sz="2300" b="1" dirty="0" smtClean="0"/>
              <a:t>1 000 000 Kč</a:t>
            </a:r>
          </a:p>
          <a:p>
            <a:endParaRPr lang="cs-CZ" sz="2300" dirty="0" smtClean="0"/>
          </a:p>
          <a:p>
            <a:r>
              <a:rPr lang="cs-CZ" sz="2300" dirty="0" smtClean="0"/>
              <a:t>Oprávnění žadatelé</a:t>
            </a:r>
            <a:r>
              <a:rPr lang="cs-CZ" sz="2800" dirty="0" smtClean="0"/>
              <a:t>: </a:t>
            </a:r>
            <a:br>
              <a:rPr lang="cs-CZ" sz="2800" dirty="0" smtClean="0"/>
            </a:br>
            <a:r>
              <a:rPr lang="cs-CZ" sz="2100" dirty="0" smtClean="0"/>
              <a:t>- obce, které zřizují jednotky požární ochrany (dle textu výzvy MAS Brdy)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smtClean="0"/>
              <a:t>- jednotky sboru dobrovolných hasičů kategorie II a III  (podle přílohy zákona o požární ochraně)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Výzva MAS Brdy – IROP - </a:t>
            </a:r>
            <a:r>
              <a:rPr lang="cs-CZ" dirty="0" smtClean="0"/>
              <a:t>Hasiči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8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H</a:t>
            </a:r>
            <a:r>
              <a:rPr lang="cs-CZ" sz="2800" b="1" dirty="0" smtClean="0"/>
              <a:t>lavní </a:t>
            </a:r>
            <a:r>
              <a:rPr lang="cs-CZ" sz="2800" b="1" dirty="0"/>
              <a:t>aktivity </a:t>
            </a:r>
            <a:r>
              <a:rPr lang="cs-CZ" sz="2800" b="1" dirty="0" smtClean="0"/>
              <a:t>-</a:t>
            </a:r>
            <a:r>
              <a:rPr lang="cs-CZ" sz="2800" dirty="0" smtClean="0"/>
              <a:t> </a:t>
            </a:r>
            <a:r>
              <a:rPr lang="cs-CZ" sz="2800" dirty="0"/>
              <a:t>minimálně 85 % celkových způsobilých výdajů </a:t>
            </a:r>
            <a:r>
              <a:rPr lang="cs-CZ" sz="2800" dirty="0" smtClean="0"/>
              <a:t>projektu</a:t>
            </a:r>
          </a:p>
          <a:p>
            <a:endParaRPr lang="cs-CZ" sz="2800" dirty="0"/>
          </a:p>
          <a:p>
            <a:r>
              <a:rPr lang="cs-CZ" sz="2800" b="1" dirty="0"/>
              <a:t>V</a:t>
            </a:r>
            <a:r>
              <a:rPr lang="cs-CZ" sz="2800" b="1" dirty="0" smtClean="0"/>
              <a:t>edlejší </a:t>
            </a:r>
            <a:r>
              <a:rPr lang="cs-CZ" sz="2800" b="1" dirty="0"/>
              <a:t>aktivity </a:t>
            </a:r>
            <a:r>
              <a:rPr lang="cs-CZ" sz="2800" b="1" dirty="0" smtClean="0"/>
              <a:t>-</a:t>
            </a:r>
            <a:r>
              <a:rPr lang="cs-CZ" sz="2800" dirty="0" smtClean="0"/>
              <a:t> </a:t>
            </a:r>
            <a:r>
              <a:rPr lang="cs-CZ" sz="2800" dirty="0"/>
              <a:t>maximálně 15 % celkových způsobilých výdajů </a:t>
            </a:r>
            <a:r>
              <a:rPr lang="cs-CZ" sz="2800" dirty="0" smtClean="0"/>
              <a:t>projektu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cs-CZ" sz="2800" dirty="0" smtClean="0"/>
              <a:t>!!! Nutno zachovat poměr hlavních </a:t>
            </a:r>
            <a:r>
              <a:rPr lang="cs-CZ" sz="2800" dirty="0"/>
              <a:t>!!!</a:t>
            </a:r>
          </a:p>
          <a:p>
            <a:pPr marL="0" indent="0" algn="ctr">
              <a:buNone/>
            </a:pPr>
            <a:r>
              <a:rPr lang="cs-CZ" sz="2800" dirty="0" smtClean="0"/>
              <a:t>a vedlejších aktivit.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Podporované aktivity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0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1"/>
          </a:xfrm>
        </p:spPr>
        <p:txBody>
          <a:bodyPr>
            <a:normAutofit/>
          </a:bodyPr>
          <a:lstStyle/>
          <a:p>
            <a:r>
              <a:rPr lang="cs-CZ" dirty="0" smtClean="0"/>
              <a:t>Dle specifických pravidel výzvy 69. „Integrovaný záchranný systém – Integrované projekty CLLD“ 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Hlavní podporované aktivity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21288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851920" y="342900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cs-CZ" sz="54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cs-CZ" sz="2400" dirty="0"/>
              <a:t> Dle specifických pravidel výzvy 69. „Integrovaný záchranný systém – Integrované projekty CLLD“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Vedlejší podporované výdaje 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851920" y="3140968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15%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Plná moc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Zadávací a výběrová řízení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Stanovisko HZS kraje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Studie proveditelnosti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Výpočet </a:t>
            </a:r>
            <a:r>
              <a:rPr lang="cs-CZ" sz="2300" dirty="0"/>
              <a:t>čistých jiných peněžních </a:t>
            </a:r>
            <a:r>
              <a:rPr lang="cs-CZ" sz="2300" dirty="0" smtClean="0"/>
              <a:t>příjmů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Smlouva o partnerství – příloha nad rámec požadavků ŘO IROP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přílohy žádosti</a:t>
            </a:r>
            <a:endParaRPr lang="cs-CZ" dirty="0"/>
          </a:p>
        </p:txBody>
      </p:sp>
      <p:pic>
        <p:nvPicPr>
          <p:cNvPr id="4" name="Picture 3" descr="C:\Users\kosova\Desktop\Práce\Obrázky a loga\IROP_CZ_RO_B_C-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877272"/>
            <a:ext cx="436435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2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Viz. příloha 3. výzvy MAS Brdy – IROP – Hasiči. </a:t>
            </a:r>
            <a:endParaRPr lang="cs-CZ" sz="23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věcného hodnocení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833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B050"/>
      </a:accent1>
      <a:accent2>
        <a:srgbClr val="76A676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0070C0"/>
      </a:hlink>
      <a:folHlink>
        <a:srgbClr val="0070C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233</Words>
  <Application>Microsoft Office PowerPoint</Application>
  <PresentationFormat>Předvádění na obrazovce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3. Výzva  MAS Brdy – IROP -  Hasiči    Seminář pro žadatele </vt:lpstr>
      <vt:lpstr>Program</vt:lpstr>
      <vt:lpstr>Výzva ŘO IROP č. 69</vt:lpstr>
      <vt:lpstr>3. Výzva MAS Brdy – IROP - Hasiči</vt:lpstr>
      <vt:lpstr>Podporované aktivity</vt:lpstr>
      <vt:lpstr>Hlavní podporované aktivity</vt:lpstr>
      <vt:lpstr>Vedlejší podporované výdaje </vt:lpstr>
      <vt:lpstr>Povinné přílohy žádosti</vt:lpstr>
      <vt:lpstr>Kritéria věcného hodnocení </vt:lpstr>
      <vt:lpstr>Užitečné odkazy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Chodci</dc:title>
  <dc:creator>Věra Tintěrová</dc:creator>
  <cp:lastModifiedBy>Manažer IROP</cp:lastModifiedBy>
  <cp:revision>61</cp:revision>
  <cp:lastPrinted>2018-07-17T12:12:56Z</cp:lastPrinted>
  <dcterms:created xsi:type="dcterms:W3CDTF">2018-01-08T09:27:11Z</dcterms:created>
  <dcterms:modified xsi:type="dcterms:W3CDTF">2018-07-17T12:17:20Z</dcterms:modified>
</cp:coreProperties>
</file>