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handoutMasterIdLst>
    <p:handoutMasterId r:id="rId36"/>
  </p:handoutMasterIdLst>
  <p:sldIdLst>
    <p:sldId id="499" r:id="rId2"/>
    <p:sldId id="451" r:id="rId3"/>
    <p:sldId id="507" r:id="rId4"/>
    <p:sldId id="506" r:id="rId5"/>
    <p:sldId id="489" r:id="rId6"/>
    <p:sldId id="488" r:id="rId7"/>
    <p:sldId id="490" r:id="rId8"/>
    <p:sldId id="462" r:id="rId9"/>
    <p:sldId id="505" r:id="rId10"/>
    <p:sldId id="493" r:id="rId11"/>
    <p:sldId id="508" r:id="rId12"/>
    <p:sldId id="509" r:id="rId13"/>
    <p:sldId id="510" r:id="rId14"/>
    <p:sldId id="511" r:id="rId15"/>
    <p:sldId id="463" r:id="rId16"/>
    <p:sldId id="494" r:id="rId17"/>
    <p:sldId id="495" r:id="rId18"/>
    <p:sldId id="457" r:id="rId19"/>
    <p:sldId id="483" r:id="rId20"/>
    <p:sldId id="486" r:id="rId21"/>
    <p:sldId id="485" r:id="rId22"/>
    <p:sldId id="465" r:id="rId23"/>
    <p:sldId id="500" r:id="rId24"/>
    <p:sldId id="501" r:id="rId25"/>
    <p:sldId id="502" r:id="rId26"/>
    <p:sldId id="503" r:id="rId27"/>
    <p:sldId id="512" r:id="rId28"/>
    <p:sldId id="513" r:id="rId29"/>
    <p:sldId id="514" r:id="rId30"/>
    <p:sldId id="515" r:id="rId31"/>
    <p:sldId id="480" r:id="rId32"/>
    <p:sldId id="496" r:id="rId33"/>
    <p:sldId id="350" r:id="rId34"/>
  </p:sldIdLst>
  <p:sldSz cx="9144000" cy="6858000" type="screen4x3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nza" initials="H" lastIdx="0" clrIdx="0">
    <p:extLst/>
  </p:cmAuthor>
  <p:cmAuthor id="2" name="MAS Podbrdsko" initials="MP" lastIdx="1" clrIdx="1">
    <p:extLst/>
  </p:cmAuthor>
  <p:cmAuthor id="3" name="MAS" initials="M" lastIdx="1" clrIdx="2">
    <p:extLst>
      <p:ext uri="{19B8F6BF-5375-455C-9EA6-DF929625EA0E}">
        <p15:presenceInfo xmlns:p15="http://schemas.microsoft.com/office/powerpoint/2012/main" userId="M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6BB6C-43B7-4FD2-ACF1-0DB2B3A3FC0F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990B3-62E7-4894-B651-CB73D23CF0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3044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106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9" y="1"/>
            <a:ext cx="4301543" cy="34106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D27DEF7-43ED-4173-BBC3-3CD7F2266C44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1543" cy="341063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9" y="6456613"/>
            <a:ext cx="4301543" cy="341063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183AC6B6-C24B-45A5-A84D-E0725E7FCC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47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5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13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40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760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19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87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14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3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81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1C1FFAC-5C90-42B0-844F-B1DF1DA08380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D19445-FDE7-4D96-B033-6C4F26AB4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54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FAC-5C90-42B0-844F-B1DF1DA08380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9445-FDE7-4D96-B033-6C4F26AB4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382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C1FFAC-5C90-42B0-844F-B1DF1DA08380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CD19445-FDE7-4D96-B033-6C4F26AB456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43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szif.cz/cs/prv2014-verejne-zakazky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zif.cz/cs/CmDocument?rid=%2Fapa_anon%2Fcs%2Fdokumenty_ke_stazeni%2Fprv2014%2Fopatreni%2Fleader%2F1921%2F1509689077707%2F1523351443271.pdf" TargetMode="External"/><Relationship Id="rId2" Type="http://schemas.openxmlformats.org/officeDocument/2006/relationships/hyperlink" Target="http://www.masbrdy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14324" y="1197620"/>
            <a:ext cx="851535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5100" b="1" dirty="0"/>
              <a:t>SEMINÁŘ pro žadatele </a:t>
            </a:r>
          </a:p>
          <a:p>
            <a:pPr algn="ctr"/>
            <a:r>
              <a:rPr lang="cs-CZ" sz="3700" b="1" dirty="0"/>
              <a:t>5. výzva PRV  </a:t>
            </a:r>
          </a:p>
          <a:p>
            <a:br>
              <a:rPr lang="cs-CZ" dirty="0"/>
            </a:br>
            <a:endParaRPr lang="cs-CZ" dirty="0"/>
          </a:p>
          <a:p>
            <a:pPr algn="ctr"/>
            <a:r>
              <a:rPr lang="cs-CZ" sz="2000" b="1" dirty="0"/>
              <a:t>Zemědělské podnikání</a:t>
            </a:r>
          </a:p>
          <a:p>
            <a:pPr algn="ctr"/>
            <a:endParaRPr lang="cs-CZ" sz="2000" b="1" dirty="0"/>
          </a:p>
          <a:p>
            <a:pPr algn="ctr"/>
            <a:r>
              <a:rPr lang="cs-CZ" sz="2000" b="1" dirty="0"/>
              <a:t>Nezemědělské podnikání</a:t>
            </a:r>
          </a:p>
          <a:p>
            <a:pPr algn="ctr"/>
            <a:endParaRPr lang="cs-CZ" sz="2000" b="1" dirty="0"/>
          </a:p>
          <a:p>
            <a:pPr algn="ctr"/>
            <a:r>
              <a:rPr lang="cs-CZ" sz="2000" b="1" dirty="0"/>
              <a:t>Rozvoj území</a:t>
            </a:r>
          </a:p>
          <a:p>
            <a:pPr algn="ctr"/>
            <a:endParaRPr lang="cs-CZ" sz="2000" b="1" dirty="0"/>
          </a:p>
          <a:p>
            <a:pPr algn="ctr"/>
            <a:endParaRPr lang="cs-CZ" sz="2000" b="1" dirty="0"/>
          </a:p>
          <a:p>
            <a:pPr algn="ctr"/>
            <a:r>
              <a:rPr lang="cs-CZ" sz="2000" b="1" dirty="0"/>
              <a:t>Dne 10.5.2022 v Kanceláři MAS, Slunečná 372, Jince</a:t>
            </a:r>
          </a:p>
          <a:p>
            <a:pPr algn="ctr"/>
            <a:endParaRPr lang="cs-CZ" sz="20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848FE18-7BB0-46EF-8E24-6A3B7905B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624" y="0"/>
            <a:ext cx="6552751" cy="108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2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4">
            <a:extLst>
              <a:ext uri="{FF2B5EF4-FFF2-40B4-BE49-F238E27FC236}">
                <a16:creationId xmlns:a16="http://schemas.microsoft.com/office/drawing/2014/main" id="{9AAE2D8E-800A-4E08-AB28-8A5E4990F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595527"/>
              </p:ext>
            </p:extLst>
          </p:nvPr>
        </p:nvGraphicFramePr>
        <p:xfrm>
          <a:off x="133350" y="885824"/>
          <a:ext cx="889635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6350">
                  <a:extLst>
                    <a:ext uri="{9D8B030D-6E8A-4147-A177-3AD203B41FA5}">
                      <a16:colId xmlns:a16="http://schemas.microsoft.com/office/drawing/2014/main" val="1191367652"/>
                    </a:ext>
                  </a:extLst>
                </a:gridCol>
              </a:tblGrid>
              <a:tr h="23145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Nově od 1. ledna 2021 definuje hmotný majetek, konkrétně potom samostatné hmotné movité věci, případně jejich soubory, jako „věci se samostatným </a:t>
                      </a:r>
                      <a:r>
                        <a:rPr kumimoji="0" lang="cs-CZ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technicko-ekonomickým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určením, jejichž vstupní cena (§ 29) </a:t>
                      </a: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vyšší než 80 000 Kč 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mají provozně-technické funkce delší než jeden rok“.  Původně bylo 40 000,-Kč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/>
                        <a:t>Prosím o konzultaci s Vaší účetní !!!!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658524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2DE63DF9-4F20-4CB7-B44D-3896BDF42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402" y="5972176"/>
            <a:ext cx="4769195" cy="79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14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B00D4748-6BB6-48D4-8D79-836ED0E0F42A}"/>
              </a:ext>
            </a:extLst>
          </p:cNvPr>
          <p:cNvSpPr/>
          <p:nvPr/>
        </p:nvSpPr>
        <p:spPr>
          <a:xfrm>
            <a:off x="1556787" y="223057"/>
            <a:ext cx="5573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b="1" dirty="0" err="1">
                <a:solidFill>
                  <a:srgbClr val="FF0000"/>
                </a:solidFill>
              </a:rPr>
              <a:t>Fiche</a:t>
            </a:r>
            <a:r>
              <a:rPr lang="cs-CZ" sz="3200" b="1" dirty="0">
                <a:solidFill>
                  <a:srgbClr val="FF0000"/>
                </a:solidFill>
              </a:rPr>
              <a:t> 1 – Zemědělské podnikání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C5834B8-B452-4FD0-8BAF-9FC134D35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93" y="793865"/>
            <a:ext cx="7529213" cy="76206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417767B-D5CC-46A0-B4C5-0681CCD9A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73" y="1868721"/>
            <a:ext cx="7492633" cy="374326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4D879F8-A86D-473E-8B96-A3F45E451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255" y="5924780"/>
            <a:ext cx="476748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94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EAAA298-6F2A-4A4F-9C65-1CBE77C01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78" y="945934"/>
            <a:ext cx="8529043" cy="511498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8F65C1D-5731-48F9-A297-18B4F5690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895" y="202831"/>
            <a:ext cx="5834378" cy="85961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7009290-E50A-4D7D-9932-9412B05FD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197" y="6011475"/>
            <a:ext cx="476748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83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A378AA0-8294-4629-8BB9-73CEB4D41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07" y="1003467"/>
            <a:ext cx="8102286" cy="76816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088FB0F-CBCF-4446-95A3-F5CBCD03F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07" y="1853517"/>
            <a:ext cx="8083997" cy="376765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795038A-3480-4363-B4CF-7071F0433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778" y="122360"/>
            <a:ext cx="7283473" cy="88110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1794099-FCF0-475A-A063-D553EF931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462" y="5988577"/>
            <a:ext cx="476748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77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72B77BE-4DD1-4496-BFAA-D01F96DEF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3" y="996485"/>
            <a:ext cx="8230313" cy="486503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966071E-FF3F-4463-8A46-C3D61CC19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64" y="554486"/>
            <a:ext cx="7285351" cy="88399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CD70680-D480-4793-A447-BD0E1EBC2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462" y="5988577"/>
            <a:ext cx="476748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96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5EDF18-CC78-48B9-BB72-E01B95A59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pPr algn="ctr"/>
            <a:r>
              <a:rPr lang="cs-CZ" sz="4000" b="1" dirty="0"/>
              <a:t>čl. 20 </a:t>
            </a:r>
            <a:br>
              <a:rPr lang="cs-CZ" sz="4000" b="1" dirty="0"/>
            </a:br>
            <a:br>
              <a:rPr lang="cs-CZ" sz="4000" b="1" dirty="0"/>
            </a:br>
            <a:r>
              <a:rPr lang="cs-CZ" sz="4000" b="1" dirty="0"/>
              <a:t>b) Mateřské školy a Základní školy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73DDE89-6C4A-48F2-A1D2-A53411A84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116" y="5946046"/>
            <a:ext cx="4767485" cy="79254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DBA7D8C-13EA-41CD-8A1C-5FA1EBE655A6}"/>
              </a:ext>
            </a:extLst>
          </p:cNvPr>
          <p:cNvSpPr txBox="1"/>
          <p:nvPr/>
        </p:nvSpPr>
        <p:spPr>
          <a:xfrm>
            <a:off x="1127464" y="843379"/>
            <a:ext cx="7119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>
                <a:solidFill>
                  <a:srgbClr val="FF0000"/>
                </a:solidFill>
              </a:rPr>
              <a:t>Fiche</a:t>
            </a:r>
            <a:r>
              <a:rPr lang="cs-CZ" sz="3600" b="1" dirty="0">
                <a:solidFill>
                  <a:srgbClr val="FF0000"/>
                </a:solidFill>
              </a:rPr>
              <a:t> 3 – Rozvoj venkova</a:t>
            </a:r>
          </a:p>
        </p:txBody>
      </p:sp>
    </p:spTree>
    <p:extLst>
      <p:ext uri="{BB962C8B-B14F-4D97-AF65-F5344CB8AC3E}">
        <p14:creationId xmlns:p14="http://schemas.microsoft.com/office/powerpoint/2010/main" val="843336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98214" y="498902"/>
            <a:ext cx="29260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spc="-50" dirty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čl. 20 b) MŠ a ZŠ</a:t>
            </a:r>
            <a:endParaRPr lang="cs-CZ" sz="2200" dirty="0"/>
          </a:p>
        </p:txBody>
      </p:sp>
      <p:sp>
        <p:nvSpPr>
          <p:cNvPr id="3" name="Obdélník 2"/>
          <p:cNvSpPr/>
          <p:nvPr/>
        </p:nvSpPr>
        <p:spPr>
          <a:xfrm>
            <a:off x="733423" y="1191250"/>
            <a:ext cx="8181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Oprávnění žadatelé</a:t>
            </a:r>
            <a:r>
              <a:rPr lang="cs-CZ" sz="22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r>
              <a:rPr lang="cs-CZ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obec/svazek obcí, příspěvková organizace zřízená obcí nebo svazkem obcí, školské právnické osoby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19149" y="2134738"/>
            <a:ext cx="7839075" cy="1113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2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Podporované aktivity: </a:t>
            </a:r>
          </a:p>
          <a:p>
            <a:pPr marL="544068" lvl="1" indent="-3429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investice do mateřských a základních škol nenavyšující kapacitu zařízení. </a:t>
            </a:r>
          </a:p>
        </p:txBody>
      </p:sp>
      <p:sp>
        <p:nvSpPr>
          <p:cNvPr id="5" name="Obdélník 4"/>
          <p:cNvSpPr/>
          <p:nvPr/>
        </p:nvSpPr>
        <p:spPr>
          <a:xfrm>
            <a:off x="951543" y="3567995"/>
            <a:ext cx="7745736" cy="166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4048" lvl="1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9CB38"/>
              </a:buClr>
              <a:buFont typeface="Wingdings" panose="05000000000000000000" pitchFamily="2" charset="2"/>
              <a:buChar char="§"/>
            </a:pPr>
            <a:r>
              <a:rPr lang="cs-CZ" sz="3100" b="1" dirty="0">
                <a:solidFill>
                  <a:srgbClr val="99CB38"/>
                </a:solidFill>
              </a:rPr>
              <a:t>Způsobilé výdaje: </a:t>
            </a: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cs-CZ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rekonstrukce/rozšíření MŠ/ZŠ, vč. zázemí a doprovodného stravovacího a hygienického zařízení/ venkovní mobiliář, herní prvky v případě MŠ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B70767D-FB42-4906-A3DC-5BC91A576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685" y="5962823"/>
            <a:ext cx="476748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35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64839" y="584627"/>
            <a:ext cx="19335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200" spc="-50" dirty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>čl. 20 b) MŠ a ZŠ</a:t>
            </a:r>
            <a:endParaRPr lang="cs-CZ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015514"/>
            <a:ext cx="8748713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08188C5-E11A-490B-B2AA-F96BF22FD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257" y="5945976"/>
            <a:ext cx="476748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03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9A8DC4-5A8E-4ADB-B70B-A3B251031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19596"/>
            <a:ext cx="7543800" cy="849594"/>
          </a:xfrm>
        </p:spPr>
        <p:txBody>
          <a:bodyPr>
            <a:normAutofit/>
          </a:bodyPr>
          <a:lstStyle/>
          <a:p>
            <a:r>
              <a:rPr lang="cs-CZ" sz="2200" dirty="0">
                <a:latin typeface="+mn-lt"/>
              </a:rPr>
              <a:t>čl. 20 b) MŠ a ZŠ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313C4C-CB92-4434-83FC-D52C87CC2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15" y="1861639"/>
            <a:ext cx="8162185" cy="4472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>
                <a:solidFill>
                  <a:schemeClr val="accent1"/>
                </a:solidFill>
              </a:rPr>
              <a:t>Seznam překládaných příloh při podání Žádosti o dotaci na MAS: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/>
              <a:t>soulad s Místním akčním plánem vzdělávání = tabulka příloha 22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/>
              <a:t> Informativní výpis ze školského rejstříku (ne starší než 30 dnů před podáním ŽOD)</a:t>
            </a:r>
          </a:p>
          <a:p>
            <a:pPr marL="0" indent="0">
              <a:buNone/>
            </a:pP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endParaRPr lang="cs-CZ" sz="2400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D185AB3-2084-4E15-A412-FD7F24417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746" y="6028237"/>
            <a:ext cx="476748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13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sz="4000" b="1" dirty="0"/>
          </a:p>
          <a:p>
            <a:pPr algn="ctr"/>
            <a:r>
              <a:rPr lang="cs-CZ" sz="4000" b="1" dirty="0"/>
              <a:t>čl. 20</a:t>
            </a:r>
          </a:p>
          <a:p>
            <a:pPr algn="ctr"/>
            <a:r>
              <a:rPr lang="cs-CZ" sz="4000" b="1" dirty="0"/>
              <a:t> c) Hasičské zbrojnice</a:t>
            </a:r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5E0889B-2312-4D55-918C-CB64C0686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378" y="5988576"/>
            <a:ext cx="476748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936715"/>
          </a:xfrm>
        </p:spPr>
        <p:txBody>
          <a:bodyPr/>
          <a:lstStyle/>
          <a:p>
            <a:pPr algn="ctr"/>
            <a:r>
              <a:rPr lang="cs-CZ" b="1" dirty="0">
                <a:latin typeface="+mn-lt"/>
              </a:rPr>
              <a:t>Základní údaje o výzvě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223319"/>
            <a:ext cx="7543800" cy="4645775"/>
          </a:xfrm>
        </p:spPr>
        <p:txBody>
          <a:bodyPr>
            <a:noAutofit/>
          </a:bodyPr>
          <a:lstStyle/>
          <a:p>
            <a:pPr marL="384048" lvl="2" indent="0">
              <a:buNone/>
            </a:pPr>
            <a:endParaRPr lang="cs-CZ" sz="2000" dirty="0"/>
          </a:p>
          <a:p>
            <a:pPr lvl="0"/>
            <a:endParaRPr lang="cs-CZ" sz="2400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EE8617BF-7E3E-450B-91D0-023243ED2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78217"/>
              </p:ext>
            </p:extLst>
          </p:nvPr>
        </p:nvGraphicFramePr>
        <p:xfrm>
          <a:off x="260984" y="1120544"/>
          <a:ext cx="8667750" cy="4616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3875">
                  <a:extLst>
                    <a:ext uri="{9D8B030D-6E8A-4147-A177-3AD203B41FA5}">
                      <a16:colId xmlns:a16="http://schemas.microsoft.com/office/drawing/2014/main" val="1994338569"/>
                    </a:ext>
                  </a:extLst>
                </a:gridCol>
                <a:gridCol w="4333875">
                  <a:extLst>
                    <a:ext uri="{9D8B030D-6E8A-4147-A177-3AD203B41FA5}">
                      <a16:colId xmlns:a16="http://schemas.microsoft.com/office/drawing/2014/main" val="3707849649"/>
                    </a:ext>
                  </a:extLst>
                </a:gridCol>
              </a:tblGrid>
              <a:tr h="450237">
                <a:tc>
                  <a:txBody>
                    <a:bodyPr/>
                    <a:lstStyle/>
                    <a:p>
                      <a:r>
                        <a:rPr lang="cs-CZ" sz="2400" dirty="0"/>
                        <a:t>Termín vyhlášení výzvy: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9. května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544046"/>
                  </a:ext>
                </a:extLst>
              </a:tr>
              <a:tr h="810426">
                <a:tc>
                  <a:txBody>
                    <a:bodyPr/>
                    <a:lstStyle/>
                    <a:p>
                      <a:r>
                        <a:rPr lang="cs-CZ" sz="2400" dirty="0"/>
                        <a:t>Příjem žádostí: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sz="2400" dirty="0"/>
                        <a:t>27. 5. 2022 – 10. 6. 2022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2400" dirty="0"/>
                        <a:t>(příjem přes Portál farmáře)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0485"/>
                  </a:ext>
                </a:extLst>
              </a:tr>
              <a:tr h="479407">
                <a:tc>
                  <a:txBody>
                    <a:bodyPr/>
                    <a:lstStyle/>
                    <a:p>
                      <a:r>
                        <a:rPr lang="cs-CZ" sz="2400" dirty="0"/>
                        <a:t>Termín registrace na RO SZIF: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do 31. srpna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052133"/>
                  </a:ext>
                </a:extLst>
              </a:tr>
              <a:tr h="1088105">
                <a:tc>
                  <a:txBody>
                    <a:bodyPr/>
                    <a:lstStyle/>
                    <a:p>
                      <a:r>
                        <a:rPr lang="cs-CZ" sz="2400" dirty="0"/>
                        <a:t>Termín předložení CM/ZŘ/VŘ:</a:t>
                      </a:r>
                      <a:br>
                        <a:rPr lang="cs-CZ" sz="2400" dirty="0"/>
                      </a:br>
                      <a:r>
                        <a:rPr lang="cs-CZ" sz="2000" dirty="0"/>
                        <a:t>(zakázky 500tis. Kč a více bez DPH)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 termínu do 63. kalendářního dne od finálního data zaregistrování Žádosti o dotaci na RO SZIF uvedeného ve výzvě MAS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97381"/>
                  </a:ext>
                </a:extLst>
              </a:tr>
              <a:tr h="479407">
                <a:tc>
                  <a:txBody>
                    <a:bodyPr/>
                    <a:lstStyle/>
                    <a:p>
                      <a:r>
                        <a:rPr lang="cs-CZ" sz="2400" dirty="0"/>
                        <a:t>Alokace výzvy č. 5: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6 698 736,-Kč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57945"/>
                  </a:ext>
                </a:extLst>
              </a:tr>
              <a:tr h="479407">
                <a:tc>
                  <a:txBody>
                    <a:bodyPr/>
                    <a:lstStyle/>
                    <a:p>
                      <a:r>
                        <a:rPr lang="cs-CZ" sz="2400" dirty="0"/>
                        <a:t>Míra dotace: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F1-50-60%, F2-45%, F3-80%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981075"/>
                  </a:ext>
                </a:extLst>
              </a:tr>
              <a:tr h="810426">
                <a:tc>
                  <a:txBody>
                    <a:bodyPr/>
                    <a:lstStyle/>
                    <a:p>
                      <a:r>
                        <a:rPr lang="cs-CZ" sz="2400" dirty="0"/>
                        <a:t>Způsobilé výdaje: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min: 50 000,-Kč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313664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E930F1C7-29E0-490B-83E0-0F587335D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023" y="5737456"/>
            <a:ext cx="6547671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98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04823" y="971193"/>
            <a:ext cx="8334375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u="sng" dirty="0"/>
              <a:t>Oprávnění žadatelé:</a:t>
            </a:r>
          </a:p>
          <a:p>
            <a:r>
              <a:rPr lang="cs-CZ" sz="2200" dirty="0"/>
              <a:t>• Obec nebo svazek obcí.</a:t>
            </a:r>
          </a:p>
          <a:p>
            <a:endParaRPr lang="cs-CZ" sz="2200" dirty="0"/>
          </a:p>
          <a:p>
            <a:endParaRPr lang="cs-CZ" sz="2200" dirty="0"/>
          </a:p>
          <a:p>
            <a:r>
              <a:rPr lang="cs-CZ" sz="2200" dirty="0"/>
              <a:t>•    Podpora zahrnuje investice do staveb a vybavení hasičských zbrojnic přímo souvisejících s výkonem služby JPO V </a:t>
            </a:r>
          </a:p>
          <a:p>
            <a:endParaRPr lang="cs-CZ" sz="2200" b="1" u="sng" dirty="0"/>
          </a:p>
          <a:p>
            <a:r>
              <a:rPr lang="cs-CZ" sz="3100" b="1" u="sng" dirty="0">
                <a:solidFill>
                  <a:srgbClr val="92D050"/>
                </a:solidFill>
              </a:rPr>
              <a:t>Způsobilé výdaje:</a:t>
            </a:r>
          </a:p>
          <a:p>
            <a:r>
              <a:rPr lang="cs-CZ" sz="2200" dirty="0"/>
              <a:t>1) rekonstrukce/obnova/rozšíření hasičské zbrojnice i příslušného zázemí (šatny, umývárny, toalety)</a:t>
            </a:r>
          </a:p>
          <a:p>
            <a:endParaRPr lang="cs-CZ" sz="2200" dirty="0"/>
          </a:p>
          <a:p>
            <a:r>
              <a:rPr lang="cs-CZ" sz="2200" dirty="0"/>
              <a:t>2) pořízení strojů, technologií a dalšího vybavení hasičské zbrojnice – viz. mailem zaslaná příloha</a:t>
            </a:r>
          </a:p>
          <a:p>
            <a:endParaRPr lang="cs-CZ" sz="2200" dirty="0"/>
          </a:p>
          <a:p>
            <a:endParaRPr lang="cs-CZ" sz="2200" dirty="0"/>
          </a:p>
        </p:txBody>
      </p:sp>
      <p:sp>
        <p:nvSpPr>
          <p:cNvPr id="3" name="Obdélník 2"/>
          <p:cNvSpPr/>
          <p:nvPr/>
        </p:nvSpPr>
        <p:spPr>
          <a:xfrm>
            <a:off x="504823" y="1859788"/>
            <a:ext cx="27624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200" b="1" u="sng" dirty="0"/>
              <a:t>Podporované aktivity: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86124" y="514350"/>
            <a:ext cx="32952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/>
              <a:t>Čl. 20 c) Hasičské zbrojnice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45899D6-7CCC-4B89-9576-9B3642E16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257" y="5947375"/>
            <a:ext cx="476748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94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1949" y="1081625"/>
            <a:ext cx="8553451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 </a:t>
            </a:r>
          </a:p>
          <a:p>
            <a:r>
              <a:rPr lang="cs-CZ" sz="2200" dirty="0"/>
              <a:t>3) doplňující výdaje jako součást projektu (úprava povrchů, výstavba/úprava přístupové cesty) - tvoří maximálně 30% projektu</a:t>
            </a:r>
          </a:p>
          <a:p>
            <a:endParaRPr lang="cs-CZ" sz="2200" dirty="0"/>
          </a:p>
          <a:p>
            <a:r>
              <a:rPr lang="cs-CZ" sz="2200" dirty="0"/>
              <a:t>4) nákup nemovitosti </a:t>
            </a:r>
          </a:p>
          <a:p>
            <a:endParaRPr lang="cs-CZ" sz="2200" dirty="0"/>
          </a:p>
          <a:p>
            <a:r>
              <a:rPr lang="cs-CZ" sz="2200" b="1" dirty="0">
                <a:solidFill>
                  <a:srgbClr val="FF0000"/>
                </a:solidFill>
              </a:rPr>
              <a:t>Nezpůsobilé výdaje: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Nebudou podporovány projekty kde s</a:t>
            </a:r>
            <a:r>
              <a:rPr lang="cs-CZ" sz="2200" b="1" dirty="0">
                <a:solidFill>
                  <a:srgbClr val="FF0000"/>
                </a:solidFill>
              </a:rPr>
              <a:t>tavební a technologické úpravy opláštění budovy přesahující výši 200 000 Kč </a:t>
            </a:r>
          </a:p>
          <a:p>
            <a:endParaRPr lang="cs-CZ" sz="2200" b="1" u="sng" dirty="0"/>
          </a:p>
          <a:p>
            <a:r>
              <a:rPr lang="cs-CZ" sz="2200" b="1" u="sng" dirty="0"/>
              <a:t>Seznam překládaných příloh při podání Žádosti o dotaci na MAS:</a:t>
            </a:r>
          </a:p>
          <a:p>
            <a:endParaRPr lang="cs-CZ" sz="2200" b="1" u="sng" dirty="0"/>
          </a:p>
          <a:p>
            <a:pPr marL="457200" indent="-457200">
              <a:buAutoNum type="arabicParenR"/>
            </a:pPr>
            <a:r>
              <a:rPr lang="cs-CZ" sz="2200" dirty="0"/>
              <a:t>Doklad (např. čestné prohlášení obce), že prostory přímo souvisejí s výkonem služby sboru dobrovolných hasičů</a:t>
            </a:r>
          </a:p>
          <a:p>
            <a:pPr marL="457200" indent="-457200">
              <a:buAutoNum type="arabicParenR"/>
            </a:pPr>
            <a:r>
              <a:rPr lang="cs-CZ" sz="2200" dirty="0"/>
              <a:t>Soulad s plánem obce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986124" y="650738"/>
            <a:ext cx="32952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/>
              <a:t>Čl. 20 c) Hasičské zbrojnice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E86417D-721A-4A09-AC08-492E78989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010" y="6065451"/>
            <a:ext cx="476748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50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AE17D8-576F-4930-A095-3F43834E0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algn="ctr"/>
            <a:r>
              <a:rPr lang="cs-CZ" sz="4000" b="1" dirty="0"/>
              <a:t>čl. 20</a:t>
            </a:r>
          </a:p>
          <a:p>
            <a:pPr algn="ctr"/>
            <a:r>
              <a:rPr lang="cs-CZ" sz="4000" b="1" dirty="0"/>
              <a:t> f) Kulturní a spolková zařízení vč. knihoven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7CC1805-A12D-4C78-9CEB-495E2E7E6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116" y="5977944"/>
            <a:ext cx="476748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48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 txBox="1">
            <a:spLocks/>
          </p:cNvSpPr>
          <p:nvPr/>
        </p:nvSpPr>
        <p:spPr>
          <a:xfrm>
            <a:off x="145189" y="542261"/>
            <a:ext cx="8546305" cy="5114925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200" u="sng" dirty="0"/>
              <a:t>žadatel:</a:t>
            </a:r>
            <a:r>
              <a:rPr lang="cs-CZ" sz="2200" dirty="0"/>
              <a:t> obec/svazek obcí, příspěvková organizace zřízená obcí/svazkem, </a:t>
            </a:r>
          </a:p>
          <a:p>
            <a:pPr marL="201168" lvl="1" indent="0">
              <a:buFont typeface="Calibri" pitchFamily="34" charset="0"/>
              <a:buNone/>
            </a:pPr>
            <a:r>
              <a:rPr lang="cs-CZ" sz="2200" dirty="0"/>
              <a:t>NNO musí mít historii min. 2 roky před podáním </a:t>
            </a:r>
            <a:r>
              <a:rPr lang="cs-CZ" sz="2200" dirty="0" err="1"/>
              <a:t>ŽoD</a:t>
            </a:r>
            <a:r>
              <a:rPr lang="cs-CZ" sz="2200" dirty="0"/>
              <a:t> na MAS (spolek, ústav, o.p.s.), registrované církve a náboženské společnosti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/>
              <a:t> </a:t>
            </a:r>
            <a:r>
              <a:rPr lang="cs-CZ" sz="2200" u="sng" dirty="0"/>
              <a:t>oblast podpory: </a:t>
            </a:r>
            <a:r>
              <a:rPr lang="cs-CZ" sz="2200" dirty="0"/>
              <a:t>investice do staveb a vybavení pro kulturní a spolkovou činnost: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cs-CZ" sz="2200" dirty="0"/>
              <a:t> - obecní, kulturní, spolkové a víceúčelové domy</a:t>
            </a:r>
            <a:br>
              <a:rPr lang="cs-CZ" sz="2200" dirty="0"/>
            </a:br>
            <a:r>
              <a:rPr lang="cs-CZ" sz="2200" dirty="0"/>
              <a:t> - společenské, koncertní a divadelní sály, kina</a:t>
            </a:r>
            <a:br>
              <a:rPr lang="cs-CZ" sz="2200" dirty="0"/>
            </a:br>
            <a:r>
              <a:rPr lang="cs-CZ" sz="2200" dirty="0"/>
              <a:t> - klubovny, sokolovny a orlovny</a:t>
            </a:r>
            <a:br>
              <a:rPr lang="cs-CZ" sz="2200" dirty="0"/>
            </a:br>
            <a:r>
              <a:rPr lang="cs-CZ" sz="2200" dirty="0"/>
              <a:t> - obecní knihovny</a:t>
            </a:r>
          </a:p>
          <a:p>
            <a:pPr marL="201168" lvl="1" indent="0">
              <a:buFont typeface="Calibri" pitchFamily="34" charset="0"/>
              <a:buNone/>
            </a:pPr>
            <a:endParaRPr lang="cs-CZ" sz="2200" dirty="0"/>
          </a:p>
          <a:p>
            <a:pPr marL="201168" lvl="1" indent="0">
              <a:buFont typeface="Calibri" pitchFamily="34" charset="0"/>
              <a:buNone/>
            </a:pPr>
            <a:r>
              <a:rPr lang="cs-CZ" sz="2200" dirty="0"/>
              <a:t> </a:t>
            </a:r>
          </a:p>
          <a:p>
            <a:pPr marL="201168" lvl="1" indent="0">
              <a:buFont typeface="Calibri" pitchFamily="34" charset="0"/>
              <a:buNone/>
            </a:pPr>
            <a:endParaRPr lang="cs-CZ" sz="2200" dirty="0"/>
          </a:p>
          <a:p>
            <a:pPr marL="201168" lvl="1" indent="0">
              <a:buFont typeface="Calibri" pitchFamily="34" charset="0"/>
              <a:buNone/>
            </a:pPr>
            <a:br>
              <a:rPr lang="cs-CZ" sz="2200" dirty="0">
                <a:solidFill>
                  <a:schemeClr val="accent1"/>
                </a:solidFill>
              </a:rPr>
            </a:br>
            <a:endParaRPr lang="cs-CZ" sz="2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D35B82F-511C-4E8D-BD81-5772F6E49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600" y="5967311"/>
            <a:ext cx="476748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51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90550" y="353795"/>
            <a:ext cx="5734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čl. 20 f) Kulturní a spolková zařízení vč. knihoven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A60F1ECB-E6C1-4823-866C-20AB6CAC9DDD}"/>
              </a:ext>
            </a:extLst>
          </p:cNvPr>
          <p:cNvSpPr txBox="1">
            <a:spLocks/>
          </p:cNvSpPr>
          <p:nvPr/>
        </p:nvSpPr>
        <p:spPr>
          <a:xfrm>
            <a:off x="238383" y="883708"/>
            <a:ext cx="8637372" cy="530754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cs-CZ" sz="3300" b="1" dirty="0">
                <a:solidFill>
                  <a:srgbClr val="92D050"/>
                </a:solidFill>
              </a:rPr>
              <a:t>Způsobilé výdaje: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cs-CZ" sz="2400" dirty="0">
                <a:solidFill>
                  <a:schemeClr val="tx1"/>
                </a:solidFill>
              </a:rPr>
              <a:t>1) </a:t>
            </a:r>
            <a:r>
              <a:rPr lang="cs-CZ" sz="2400" u="sng" dirty="0">
                <a:solidFill>
                  <a:schemeClr val="tx1"/>
                </a:solidFill>
              </a:rPr>
              <a:t>rekonstrukce/obnova/rozšíření kulturního </a:t>
            </a:r>
            <a:r>
              <a:rPr lang="cs-CZ" sz="2400" dirty="0">
                <a:solidFill>
                  <a:schemeClr val="tx1"/>
                </a:solidFill>
              </a:rPr>
              <a:t>a spolkového zařízení i příslušného zázemí (šatny, umývárny, toalety)</a:t>
            </a:r>
            <a:br>
              <a:rPr lang="cs-CZ" sz="2400" dirty="0">
                <a:solidFill>
                  <a:schemeClr val="tx1"/>
                </a:solidFill>
              </a:rPr>
            </a:br>
            <a:r>
              <a:rPr lang="cs-CZ" sz="2400" dirty="0">
                <a:solidFill>
                  <a:schemeClr val="tx1"/>
                </a:solidFill>
              </a:rPr>
              <a:t>včetně obecních knihoven</a:t>
            </a:r>
            <a:br>
              <a:rPr lang="cs-CZ" sz="2400" dirty="0">
                <a:solidFill>
                  <a:schemeClr val="tx1"/>
                </a:solidFill>
              </a:rPr>
            </a:br>
            <a:r>
              <a:rPr lang="cs-CZ" sz="2400" dirty="0">
                <a:solidFill>
                  <a:schemeClr val="tx1"/>
                </a:solidFill>
              </a:rPr>
              <a:t>2) </a:t>
            </a:r>
            <a:r>
              <a:rPr lang="cs-CZ" sz="2400" u="sng" dirty="0">
                <a:solidFill>
                  <a:schemeClr val="tx1"/>
                </a:solidFill>
              </a:rPr>
              <a:t>mobilní stavby </a:t>
            </a:r>
            <a:r>
              <a:rPr lang="cs-CZ" sz="2400" dirty="0">
                <a:solidFill>
                  <a:schemeClr val="tx1"/>
                </a:solidFill>
              </a:rPr>
              <a:t>– stavební buňky či jiné mobilní stavby pro klubovny</a:t>
            </a:r>
            <a:br>
              <a:rPr lang="cs-CZ" sz="2400" dirty="0">
                <a:solidFill>
                  <a:schemeClr val="tx1"/>
                </a:solidFill>
              </a:rPr>
            </a:br>
            <a:r>
              <a:rPr lang="cs-CZ" sz="2400" dirty="0">
                <a:solidFill>
                  <a:schemeClr val="tx1"/>
                </a:solidFill>
              </a:rPr>
              <a:t>3) </a:t>
            </a:r>
            <a:r>
              <a:rPr lang="cs-CZ" sz="2400" u="sng" dirty="0">
                <a:solidFill>
                  <a:schemeClr val="tx1"/>
                </a:solidFill>
              </a:rPr>
              <a:t>pořízení technologií a dalšího vybavení </a:t>
            </a:r>
            <a:r>
              <a:rPr lang="cs-CZ" sz="2400" dirty="0">
                <a:solidFill>
                  <a:schemeClr val="tx1"/>
                </a:solidFill>
              </a:rPr>
              <a:t>pro kulturní a spolkovou činnost vč. obecních knihoven</a:t>
            </a:r>
            <a:br>
              <a:rPr lang="cs-CZ" sz="2400" dirty="0">
                <a:solidFill>
                  <a:schemeClr val="tx1"/>
                </a:solidFill>
              </a:rPr>
            </a:br>
            <a:r>
              <a:rPr lang="cs-CZ" sz="2400" dirty="0">
                <a:solidFill>
                  <a:schemeClr val="tx1"/>
                </a:solidFill>
              </a:rPr>
              <a:t>4) </a:t>
            </a:r>
            <a:r>
              <a:rPr lang="cs-CZ" sz="2400" u="sng" dirty="0">
                <a:solidFill>
                  <a:schemeClr val="tx1"/>
                </a:solidFill>
              </a:rPr>
              <a:t>mobilní zařízení pro kulturní a spolkové akce pro veřejnost </a:t>
            </a:r>
            <a:r>
              <a:rPr lang="cs-CZ" sz="2400" dirty="0">
                <a:solidFill>
                  <a:schemeClr val="tx1"/>
                </a:solidFill>
              </a:rPr>
              <a:t>– mobilní přístřešky (velkokapacitní stany, party stany, nůžkové stany, apod.), pódia včetně zastřešení, pivní sety, mobilní toalety, ozvučovací, osvětlovací a projekční technika a vybavení</a:t>
            </a:r>
            <a:br>
              <a:rPr lang="cs-CZ" sz="2400" dirty="0">
                <a:solidFill>
                  <a:schemeClr val="tx1"/>
                </a:solidFill>
              </a:rPr>
            </a:br>
            <a:r>
              <a:rPr lang="cs-CZ" sz="2400" dirty="0">
                <a:solidFill>
                  <a:schemeClr val="tx1"/>
                </a:solidFill>
              </a:rPr>
              <a:t>5) </a:t>
            </a:r>
            <a:r>
              <a:rPr lang="cs-CZ" sz="2400" u="sng" dirty="0">
                <a:solidFill>
                  <a:schemeClr val="tx1"/>
                </a:solidFill>
              </a:rPr>
              <a:t>doplňující výdaje </a:t>
            </a:r>
            <a:r>
              <a:rPr lang="cs-CZ" sz="2400" dirty="0">
                <a:solidFill>
                  <a:schemeClr val="tx1"/>
                </a:solidFill>
              </a:rPr>
              <a:t>jako součást projektu (úprava povrchů, výstavba odstavných ploch a parkovacích míst, oplocení, venkovní mobiliář, informační tabule, zabezpečovací prvky, kuchyňky či kuchyňské kouty vč. základního vybavení) – max. 30 % projektu</a:t>
            </a:r>
            <a:br>
              <a:rPr lang="cs-CZ" sz="2400" dirty="0">
                <a:solidFill>
                  <a:schemeClr val="tx1"/>
                </a:solidFill>
              </a:rPr>
            </a:br>
            <a:r>
              <a:rPr lang="cs-CZ" sz="2400" dirty="0">
                <a:solidFill>
                  <a:schemeClr val="tx1"/>
                </a:solidFill>
              </a:rPr>
              <a:t>6) </a:t>
            </a:r>
            <a:r>
              <a:rPr lang="cs-CZ" sz="2400" u="sng" dirty="0">
                <a:solidFill>
                  <a:schemeClr val="tx1"/>
                </a:solidFill>
              </a:rPr>
              <a:t>nákup nemovitosti</a:t>
            </a:r>
            <a:br>
              <a:rPr lang="cs-CZ" sz="2400" dirty="0">
                <a:solidFill>
                  <a:schemeClr val="tx1"/>
                </a:solidFill>
              </a:rPr>
            </a:b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B59613C-541D-4360-A1CB-0C943EC8D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66" y="5974292"/>
            <a:ext cx="476748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11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00074" y="724585"/>
            <a:ext cx="5438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čl. 20 f) Kulturní a spolková zařízení vč. knihoven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518984" y="1287525"/>
            <a:ext cx="8625016" cy="501226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800" b="1" dirty="0">
                <a:solidFill>
                  <a:srgbClr val="FF0000"/>
                </a:solidFill>
              </a:rPr>
              <a:t>Nezpůsobilé výdaje:</a:t>
            </a:r>
            <a:r>
              <a:rPr lang="cs-CZ" sz="2800" b="1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200" dirty="0">
                <a:solidFill>
                  <a:schemeClr val="tx1"/>
                </a:solidFill>
              </a:rPr>
              <a:t>hřiště a prostory pro sportovní aktivity, </a:t>
            </a:r>
            <a:br>
              <a:rPr lang="cs-CZ" sz="2200" dirty="0">
                <a:solidFill>
                  <a:schemeClr val="tx1"/>
                </a:solidFill>
              </a:rPr>
            </a:br>
            <a:r>
              <a:rPr lang="cs-CZ" sz="2200" dirty="0">
                <a:solidFill>
                  <a:schemeClr val="tx1"/>
                </a:solidFill>
              </a:rPr>
              <a:t> tj. sportoviště a zařízení pro sport včetně jejich zázemí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tx1"/>
                </a:solidFill>
              </a:rPr>
              <a:t> kotle na uhlí, vč. kombinovaných (uhlí/biomasa), kotle na zemní plyn, tepelná čerpadla, systémy nuceného větrání s rekuperací odpadního tepla a instalace solárně-termických kolektorů  stavební a technologické úpravy opláštění budovy přesahující výši 200 000 Kč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tx1"/>
                </a:solidFill>
              </a:rPr>
              <a:t>Nelze podpořit novou výstavbu (oblast f)</a:t>
            </a:r>
            <a:br>
              <a:rPr lang="cs-CZ" sz="2200" dirty="0">
                <a:solidFill>
                  <a:schemeClr val="tx1"/>
                </a:solidFill>
              </a:rPr>
            </a:br>
            <a:endParaRPr lang="cs-CZ" sz="2200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B11BEB9-2746-42F8-96E6-4ED2D9E86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257" y="5980391"/>
            <a:ext cx="476748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03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71475" y="391210"/>
            <a:ext cx="5200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čl. 20 f) Kulturní a spolková zařízení vč. knihoven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71475" y="940859"/>
            <a:ext cx="8546305" cy="511112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cs-CZ" sz="2800" b="1" dirty="0"/>
              <a:t>Kritéria přijatelnosti a další podmínky: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 žadatelem obec nebo svazek obcí – nemusí být provozovatelem spolkové činnosti, pokud je předmět dotace využíván pouze k volnočasovým aktivitám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knihovny musejí být zřízené podle § 3 odst. 1 písm.</a:t>
            </a:r>
            <a:br>
              <a:rPr lang="cs-CZ" sz="2400" dirty="0"/>
            </a:br>
            <a:r>
              <a:rPr lang="cs-CZ" sz="2400" dirty="0"/>
              <a:t>  c) zákona č. 257/2001 Sb. obecní knihovny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Trebuchet MS" panose="020B0603020202020204" pitchFamily="34" charset="0"/>
              </a:rPr>
              <a:t> </a:t>
            </a:r>
            <a:r>
              <a:rPr lang="cs-CZ" sz="2400" dirty="0"/>
              <a:t>žadatel NNO – subjekt </a:t>
            </a:r>
            <a:r>
              <a:rPr lang="cs-CZ" sz="2400" b="1" dirty="0"/>
              <a:t>s historií alespoň 2 roky </a:t>
            </a:r>
            <a:r>
              <a:rPr lang="cs-CZ" sz="2400" dirty="0"/>
              <a:t>před podáním ŽOD v oblasti, která je předmětem dotace.  Pozor na to, aby </a:t>
            </a:r>
            <a:r>
              <a:rPr lang="cs-CZ" sz="2400" b="1" dirty="0"/>
              <a:t>spolky</a:t>
            </a:r>
            <a:r>
              <a:rPr lang="cs-CZ" sz="2400" dirty="0"/>
              <a:t> měly </a:t>
            </a:r>
            <a:r>
              <a:rPr lang="cs-CZ" sz="2400" b="1" dirty="0"/>
              <a:t>provozování předmětu dotace ve svých stanovách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/>
          </a:p>
          <a:p>
            <a:r>
              <a:rPr lang="cs-CZ" sz="1800" dirty="0">
                <a:solidFill>
                  <a:srgbClr val="000000"/>
                </a:solidFill>
                <a:latin typeface="Trebuchet MS" panose="020B0603020202020204" pitchFamily="34" charset="0"/>
              </a:rPr>
              <a:t>	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B51C5A4-FEE7-47CA-82A8-34F15479A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884" y="5917141"/>
            <a:ext cx="476748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29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BF8168F-A6C7-4613-A0B3-770F858A4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77" y="1705825"/>
            <a:ext cx="7821846" cy="3993226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DD018686-D361-4E51-BF45-66562DA834C1}"/>
              </a:ext>
            </a:extLst>
          </p:cNvPr>
          <p:cNvSpPr/>
          <p:nvPr/>
        </p:nvSpPr>
        <p:spPr>
          <a:xfrm>
            <a:off x="823313" y="729734"/>
            <a:ext cx="7668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Předkládané přílohy při podání ŽOD na MAS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16D3F51-96CF-42AC-BD8C-64A747E5A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889" y="5956678"/>
            <a:ext cx="476748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36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3F8C8A5-4973-4BD6-808B-7F3903545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46" y="1445448"/>
            <a:ext cx="8470480" cy="432803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BDA1500-C39A-4859-B206-4BD02B53E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685" y="5977943"/>
            <a:ext cx="4767485" cy="79254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FDB5354-9CD7-4AE0-B1EF-1BADEACD3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97" y="414375"/>
            <a:ext cx="791939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50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F975425-C0B6-4DA1-B028-24A12F08B0F5}"/>
              </a:ext>
            </a:extLst>
          </p:cNvPr>
          <p:cNvSpPr txBox="1"/>
          <p:nvPr/>
        </p:nvSpPr>
        <p:spPr>
          <a:xfrm>
            <a:off x="276447" y="350873"/>
            <a:ext cx="82508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Specifické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přílohy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předkládané k </a:t>
            </a:r>
          </a:p>
          <a:p>
            <a:pPr algn="ctr"/>
            <a:r>
              <a:rPr lang="cs-CZ" sz="3200" b="1" i="1" dirty="0">
                <a:solidFill>
                  <a:schemeClr val="accent1">
                    <a:lumMod val="75000"/>
                  </a:schemeClr>
                </a:solidFill>
              </a:rPr>
              <a:t>F2 – Nezemědělské podnikání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C239228-A6A3-48F3-99D5-DB9490A6737B}"/>
              </a:ext>
            </a:extLst>
          </p:cNvPr>
          <p:cNvSpPr txBox="1"/>
          <p:nvPr/>
        </p:nvSpPr>
        <p:spPr>
          <a:xfrm>
            <a:off x="499729" y="1428090"/>
            <a:ext cx="82508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i="1" dirty="0"/>
              <a:t>případě, že se projekt týká činností R 93 nebo I 56 dle CZ NACE bez vazby na ubytovací kapacitu, doloží žadatel dokument prokazující, že v okruhu 10 km od místa realizace se nachází objekt venkovské turistiky s návštěvností min. 2000 osob/rok; v dokumentaci musí být uveden i popis způsobu výpočtu návštěvnosti, pokud způsob nevyplývá z charakteru dokumentu; C.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70392A2-A55F-4D53-8B7A-D1B43514BA5F}"/>
              </a:ext>
            </a:extLst>
          </p:cNvPr>
          <p:cNvSpPr txBox="1"/>
          <p:nvPr/>
        </p:nvSpPr>
        <p:spPr>
          <a:xfrm>
            <a:off x="499729" y="2905418"/>
            <a:ext cx="82508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i="1" dirty="0">
                <a:solidFill>
                  <a:schemeClr val="accent1">
                    <a:lumMod val="75000"/>
                  </a:schemeClr>
                </a:solidFill>
              </a:rPr>
              <a:t>F3 – Rozvoj venkova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i="1" dirty="0"/>
              <a:t>Prohlášení o realizaci projektu v souladu s plánem/programem/strategií rozvoje obce/obcí (strategického rozvojového dokumentu), v případě žadatele svazek obcí lze akceptovat i soulad s programem/plánem/strategií rozvoje svazku obcí (viz Příloha 21)</a:t>
            </a:r>
          </a:p>
          <a:p>
            <a:endParaRPr lang="cs-CZ" i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i="1" dirty="0"/>
              <a:t> V případě mateřské školy informativní výpis z rejstříku škol a školských zařízení obsahující aktuální kapacitu zařízení https://rejstriky.msmt.cz/rejskol/ (nesmí být starší než 30 kalendářních dní před podáním Žádosti o dotaci na MAS)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1C51D09-27E5-4C00-BE8B-03E6382CB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076" y="5967311"/>
            <a:ext cx="476748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82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056D4B7-0A52-421C-8E8F-9F144A1E1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325" y="3132494"/>
            <a:ext cx="7543800" cy="1450262"/>
          </a:xfrm>
          <a:prstGeom prst="rect">
            <a:avLst/>
          </a:prstGeom>
        </p:spPr>
      </p:pic>
      <p:graphicFrame>
        <p:nvGraphicFramePr>
          <p:cNvPr id="8" name="Tabulka 4">
            <a:extLst>
              <a:ext uri="{FF2B5EF4-FFF2-40B4-BE49-F238E27FC236}">
                <a16:creationId xmlns:a16="http://schemas.microsoft.com/office/drawing/2014/main" id="{964CF1EE-28FD-48AE-AB3D-764196D47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88754"/>
              </p:ext>
            </p:extLst>
          </p:nvPr>
        </p:nvGraphicFramePr>
        <p:xfrm>
          <a:off x="215309" y="136300"/>
          <a:ext cx="8713382" cy="5992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2735">
                  <a:extLst>
                    <a:ext uri="{9D8B030D-6E8A-4147-A177-3AD203B41FA5}">
                      <a16:colId xmlns:a16="http://schemas.microsoft.com/office/drawing/2014/main" val="1994338569"/>
                    </a:ext>
                  </a:extLst>
                </a:gridCol>
                <a:gridCol w="2051305">
                  <a:extLst>
                    <a:ext uri="{9D8B030D-6E8A-4147-A177-3AD203B41FA5}">
                      <a16:colId xmlns:a16="http://schemas.microsoft.com/office/drawing/2014/main" val="1401181888"/>
                    </a:ext>
                  </a:extLst>
                </a:gridCol>
                <a:gridCol w="3379342">
                  <a:extLst>
                    <a:ext uri="{9D8B030D-6E8A-4147-A177-3AD203B41FA5}">
                      <a16:colId xmlns:a16="http://schemas.microsoft.com/office/drawing/2014/main" val="1928034636"/>
                    </a:ext>
                  </a:extLst>
                </a:gridCol>
              </a:tblGrid>
              <a:tr h="1345072">
                <a:tc>
                  <a:txBody>
                    <a:bodyPr/>
                    <a:lstStyle/>
                    <a:p>
                      <a:r>
                        <a:rPr lang="cs-CZ" sz="2400" dirty="0"/>
                        <a:t>Číslo a název </a:t>
                      </a:r>
                      <a:r>
                        <a:rPr lang="cs-CZ" sz="2400" dirty="0" err="1"/>
                        <a:t>Fiche</a:t>
                      </a:r>
                      <a:endParaRPr lang="cs-CZ" sz="2400" dirty="0"/>
                    </a:p>
                    <a:p>
                      <a:r>
                        <a:rPr lang="cs-CZ" sz="2400" dirty="0"/>
                        <a:t>Alokace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Alokace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Vazba na článek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544046"/>
                  </a:ext>
                </a:extLst>
              </a:tr>
              <a:tr h="885272">
                <a:tc>
                  <a:txBody>
                    <a:bodyPr/>
                    <a:lstStyle/>
                    <a:p>
                      <a:r>
                        <a:rPr lang="cs-CZ" sz="2000" b="1" dirty="0"/>
                        <a:t>F1 Zemědělské podnikání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1 150 000,00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Článek 17, odstavec 1., písmeno a) – Investice do zemědělských podniků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0485"/>
                  </a:ext>
                </a:extLst>
              </a:tr>
              <a:tr h="1416436">
                <a:tc>
                  <a:txBody>
                    <a:bodyPr/>
                    <a:lstStyle/>
                    <a:p>
                      <a:r>
                        <a:rPr lang="cs-CZ" sz="2000" b="1" dirty="0"/>
                        <a:t>F2 Nezemědělské podnikání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3 679 531,00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Článek 19, odstavec 1., písmeno b) - Podpora investic na založení nebo rozvoj nezemědělských činností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052133"/>
                  </a:ext>
                </a:extLst>
              </a:tr>
              <a:tr h="2213181">
                <a:tc>
                  <a:txBody>
                    <a:bodyPr/>
                    <a:lstStyle/>
                    <a:p>
                      <a:r>
                        <a:rPr lang="cs-CZ" sz="2000" b="1" dirty="0"/>
                        <a:t>F3 Rozvoj venkova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1 869 205,00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Článek 20, Základní služby a obnova vesnic ve venkovských oblastech - b) Mateřské a základní školy, c) Hasičské zbrojnice, f) Kulturní a spolková zařízení včetně knihoven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97381"/>
                  </a:ext>
                </a:extLst>
              </a:tr>
            </a:tbl>
          </a:graphicData>
        </a:graphic>
      </p:graphicFrame>
      <p:pic>
        <p:nvPicPr>
          <p:cNvPr id="2" name="Obrázek 1">
            <a:extLst>
              <a:ext uri="{FF2B5EF4-FFF2-40B4-BE49-F238E27FC236}">
                <a16:creationId xmlns:a16="http://schemas.microsoft.com/office/drawing/2014/main" id="{C1053A9B-13A1-498C-B80D-0713AE94C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337" y="6054480"/>
            <a:ext cx="5111603" cy="84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91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BC9B9E8-9066-46E1-8F25-4A5A3A164173}"/>
              </a:ext>
            </a:extLst>
          </p:cNvPr>
          <p:cNvSpPr txBox="1"/>
          <p:nvPr/>
        </p:nvSpPr>
        <p:spPr>
          <a:xfrm>
            <a:off x="366824" y="574160"/>
            <a:ext cx="8410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i="1" dirty="0"/>
              <a:t> Doklad (např. čestné prohlášení obce), že prostory přímo souvisejí s výkonem služby sboru dobrovolných hasičů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CA12CCE-C6DE-4631-939D-4A8489FC0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257" y="5887565"/>
            <a:ext cx="476748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45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57E7943B-D0A5-47D9-8073-9E4EDE9DAF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849987"/>
              </p:ext>
            </p:extLst>
          </p:nvPr>
        </p:nvGraphicFramePr>
        <p:xfrm>
          <a:off x="0" y="0"/>
          <a:ext cx="9144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4160615725"/>
                    </a:ext>
                  </a:extLst>
                </a:gridCol>
              </a:tblGrid>
              <a:tr h="464451">
                <a:tc>
                  <a:txBody>
                    <a:bodyPr/>
                    <a:lstStyle/>
                    <a:p>
                      <a:r>
                        <a:rPr lang="cs-CZ" sz="2800" dirty="0"/>
                        <a:t>Cenový marketing/výběrové/zadávací řízení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257843"/>
                  </a:ext>
                </a:extLst>
              </a:tr>
            </a:tbl>
          </a:graphicData>
        </a:graphic>
      </p:graphicFrame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id="{792261FD-D399-4B7C-B54A-3E950E0CB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84472"/>
              </p:ext>
            </p:extLst>
          </p:nvPr>
        </p:nvGraphicFramePr>
        <p:xfrm>
          <a:off x="0" y="532369"/>
          <a:ext cx="9144000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2471">
                  <a:extLst>
                    <a:ext uri="{9D8B030D-6E8A-4147-A177-3AD203B41FA5}">
                      <a16:colId xmlns:a16="http://schemas.microsoft.com/office/drawing/2014/main" val="1263330093"/>
                    </a:ext>
                  </a:extLst>
                </a:gridCol>
                <a:gridCol w="6281529">
                  <a:extLst>
                    <a:ext uri="{9D8B030D-6E8A-4147-A177-3AD203B41FA5}">
                      <a16:colId xmlns:a16="http://schemas.microsoft.com/office/drawing/2014/main" val="193720029"/>
                    </a:ext>
                  </a:extLst>
                </a:gridCol>
              </a:tblGrid>
              <a:tr h="1423049">
                <a:tc>
                  <a:txBody>
                    <a:bodyPr/>
                    <a:lstStyle/>
                    <a:p>
                      <a:r>
                        <a:rPr lang="cs-CZ" sz="2200" dirty="0"/>
                        <a:t>Předpokládaná hodnota zakázky </a:t>
                      </a:r>
                      <a:r>
                        <a:rPr lang="cs-CZ" sz="2200" u="sng" dirty="0"/>
                        <a:t>do 499 999 Kč </a:t>
                      </a:r>
                      <a:r>
                        <a:rPr lang="cs-CZ" sz="2200" dirty="0"/>
                        <a:t>(bez DPH):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b="1" dirty="0"/>
                        <a:t>Cenový marketing - </a:t>
                      </a:r>
                      <a:r>
                        <a:rPr lang="cs-CZ" sz="2200" b="0" dirty="0"/>
                        <a:t>se předkládá s Žádostí o platbu aktualizovaná ŽOD (dle skutečné ceny), nabídky, objednávky nebo smlouvy/CM/oslovení 3 dodavatelé a jejich nabídky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371005"/>
                  </a:ext>
                </a:extLst>
              </a:tr>
              <a:tr h="1423049">
                <a:tc>
                  <a:txBody>
                    <a:bodyPr/>
                    <a:lstStyle/>
                    <a:p>
                      <a:r>
                        <a:rPr lang="cs-CZ" sz="2200" dirty="0"/>
                        <a:t>Předpokládaná hodnota zakázky </a:t>
                      </a:r>
                      <a:r>
                        <a:rPr lang="cs-CZ" sz="2200" b="1" u="sng" dirty="0"/>
                        <a:t>nad 500 000 Kč </a:t>
                      </a:r>
                      <a:r>
                        <a:rPr lang="cs-CZ" sz="2200" dirty="0"/>
                        <a:t>(bez DPH):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Doklady z výběru dodavatele – </a:t>
                      </a:r>
                      <a:r>
                        <a:rPr lang="cs-CZ" sz="2200" b="1" dirty="0"/>
                        <a:t>velký cenový marketing </a:t>
                      </a:r>
                      <a:r>
                        <a:rPr lang="cs-CZ" sz="2200" dirty="0"/>
                        <a:t>– nejdříve na MAS do 63. kalendářního dne a pak do 70. kalendářního dne od finálního data zaregistrování ŽOD na RO SZIF.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693604"/>
                  </a:ext>
                </a:extLst>
              </a:tr>
              <a:tr h="1089995">
                <a:tc>
                  <a:txBody>
                    <a:bodyPr/>
                    <a:lstStyle/>
                    <a:p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/>
                        <a:t>Obce se řídí svými vnitřními předpisy ohledně výběrových řízení (limity).</a:t>
                      </a:r>
                    </a:p>
                    <a:p>
                      <a:endParaRPr lang="cs-CZ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452928"/>
                  </a:ext>
                </a:extLst>
              </a:tr>
              <a:tr h="1089995">
                <a:tc>
                  <a:txBody>
                    <a:bodyPr/>
                    <a:lstStyle/>
                    <a:p>
                      <a:r>
                        <a:rPr lang="cs-CZ" sz="2200" dirty="0"/>
                        <a:t>Předpokládaná hodnota zakázky </a:t>
                      </a:r>
                      <a:r>
                        <a:rPr lang="cs-CZ" sz="2200" b="1" u="sng" dirty="0"/>
                        <a:t>nad 500 000 Kč </a:t>
                      </a:r>
                      <a:r>
                        <a:rPr lang="cs-CZ" sz="2200" dirty="0"/>
                        <a:t>(bez DPH):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Možnost realizování </a:t>
                      </a:r>
                      <a:r>
                        <a:rPr lang="cs-CZ" sz="2200" b="1" dirty="0"/>
                        <a:t>výběrového/zadávacího řízení </a:t>
                      </a:r>
                      <a:r>
                        <a:rPr lang="cs-CZ" sz="2200" dirty="0"/>
                        <a:t>– lhůta stejná jako u bodu (velký cenový marketing)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52878"/>
                  </a:ext>
                </a:extLst>
              </a:tr>
              <a:tr h="1089995">
                <a:tc>
                  <a:txBody>
                    <a:bodyPr/>
                    <a:lstStyle/>
                    <a:p>
                      <a:r>
                        <a:rPr lang="cs-CZ" sz="2200" dirty="0"/>
                        <a:t>Příručka pro zadávání zakázek PRV na období 2014 – 2020: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Verze 5, červenec 2019</a:t>
                      </a:r>
                    </a:p>
                    <a:p>
                      <a:r>
                        <a:rPr lang="cs-CZ" sz="2200" dirty="0">
                          <a:hlinkClick r:id="rId2"/>
                        </a:rPr>
                        <a:t>Veřejné zakázky - Státní zemědělský intervenční fond (szif.cz)</a:t>
                      </a:r>
                      <a:endParaRPr lang="cs-CZ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373702"/>
                  </a:ext>
                </a:extLst>
              </a:tr>
            </a:tbl>
          </a:graphicData>
        </a:graphic>
      </p:graphicFrame>
      <p:pic>
        <p:nvPicPr>
          <p:cNvPr id="2" name="Obrázek 1">
            <a:extLst>
              <a:ext uri="{FF2B5EF4-FFF2-40B4-BE49-F238E27FC236}">
                <a16:creationId xmlns:a16="http://schemas.microsoft.com/office/drawing/2014/main" id="{83C39D0D-641A-4EFC-93E6-B04448253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932" y="6417536"/>
            <a:ext cx="2649557" cy="44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11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F5E78548-D09F-4B92-AC77-CE8CE529AE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988853"/>
              </p:ext>
            </p:extLst>
          </p:nvPr>
        </p:nvGraphicFramePr>
        <p:xfrm>
          <a:off x="19050" y="30480"/>
          <a:ext cx="9124951" cy="682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4951">
                  <a:extLst>
                    <a:ext uri="{9D8B030D-6E8A-4147-A177-3AD203B41FA5}">
                      <a16:colId xmlns:a16="http://schemas.microsoft.com/office/drawing/2014/main" val="102006939"/>
                    </a:ext>
                  </a:extLst>
                </a:gridCol>
              </a:tblGrid>
              <a:tr h="445770">
                <a:tc>
                  <a:txBody>
                    <a:bodyPr/>
                    <a:lstStyle/>
                    <a:p>
                      <a:r>
                        <a:rPr lang="cs-CZ" sz="2800" dirty="0"/>
                        <a:t>Formulář Žádosti o dotaci 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626904"/>
                  </a:ext>
                </a:extLst>
              </a:tr>
              <a:tr h="70307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cs-CZ" sz="2200" b="1" dirty="0"/>
                        <a:t>Název projektu: </a:t>
                      </a:r>
                      <a:r>
                        <a:rPr lang="cs-CZ" sz="2200" dirty="0"/>
                        <a:t>V názvu projektu musí být: obsah/podstata a místo realizace/název spolku…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904754"/>
                  </a:ext>
                </a:extLst>
              </a:tr>
              <a:tr h="393722">
                <a:tc>
                  <a:txBody>
                    <a:bodyPr/>
                    <a:lstStyle/>
                    <a:p>
                      <a:r>
                        <a:rPr lang="cs-CZ" sz="2200" dirty="0"/>
                        <a:t>- </a:t>
                      </a:r>
                      <a:r>
                        <a:rPr lang="cs-CZ" sz="2200" b="1" dirty="0"/>
                        <a:t>Postup pro doplnění Žádosti o dotaci přes PF</a:t>
                      </a:r>
                      <a:r>
                        <a:rPr lang="cs-CZ" sz="2200" dirty="0"/>
                        <a:t>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312376"/>
                  </a:ext>
                </a:extLst>
              </a:tr>
              <a:tr h="4724658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cs-CZ" sz="2200" b="1" dirty="0"/>
                        <a:t>Nejčastější chyby při vyplňování Žádosti o dotaci</a:t>
                      </a:r>
                      <a:r>
                        <a:rPr lang="cs-CZ" sz="2200" dirty="0"/>
                        <a:t>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cs-CZ" sz="2200" dirty="0"/>
                        <a:t>   - v části </a:t>
                      </a:r>
                      <a:r>
                        <a:rPr lang="cs-CZ" sz="2200" u="sng" dirty="0"/>
                        <a:t>„Výsledky projektu“ </a:t>
                      </a:r>
                      <a:r>
                        <a:rPr lang="cs-CZ" sz="2200" dirty="0"/>
                        <a:t>– nutno dobře specifikovat konkrétní výsledek – vč. počtu ks, metrů apod.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cs-CZ" sz="2200" dirty="0"/>
                        <a:t>   - v části </a:t>
                      </a:r>
                      <a:r>
                        <a:rPr lang="cs-CZ" sz="2200" u="sng" dirty="0"/>
                        <a:t>„Výdaje projektu v ŽOD“ </a:t>
                      </a:r>
                      <a:r>
                        <a:rPr lang="cs-CZ" sz="2200" dirty="0"/>
                        <a:t>– nutno dobře specifikovat technické parametry pořizovaného vybavení/technologie/stavby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cs-CZ" sz="2200" dirty="0"/>
                        <a:t>   - </a:t>
                      </a:r>
                      <a:r>
                        <a:rPr lang="cs-CZ" sz="2200" u="sng" dirty="0"/>
                        <a:t>Harmonogram projektu </a:t>
                      </a:r>
                      <a:r>
                        <a:rPr lang="cs-CZ" sz="2200" dirty="0"/>
                        <a:t>– termíny nutno dobře rozmyslet!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cs-CZ" sz="2200" dirty="0"/>
                        <a:t>Ukončení fyzické realizace projektu = okamžik, kdy bude dodáno zboží, v případě stavby předání dokončené stavby objednavateli.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cs-CZ" sz="2200" dirty="0"/>
                        <a:t>   - po zaregistrování ŽOD není možná změna režimu zakázky (nutno zvolit jednu z </a:t>
                      </a:r>
                      <a:r>
                        <a:rPr lang="cs-CZ" sz="2200" b="1" dirty="0"/>
                        <a:t>variant CM/VŘ/zadávací řízení):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cs-CZ" sz="2200" b="1" dirty="0"/>
                        <a:t>do 500 tis. Kč bez DPH = malý cenový marketing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cs-CZ" sz="2200" b="1" dirty="0"/>
                        <a:t>nad 500 tis. Kč do 2 mil. Kč (včetně 2 mil. Kč) bez DPH = velký cenový marketing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cs-CZ" sz="2200" b="1" dirty="0"/>
                        <a:t>nad 2 mil. Kč bez DPH = výběrové řízení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cs-CZ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895922"/>
                  </a:ext>
                </a:extLst>
              </a:tr>
            </a:tbl>
          </a:graphicData>
        </a:graphic>
      </p:graphicFrame>
      <p:pic>
        <p:nvPicPr>
          <p:cNvPr id="2" name="Obrázek 1">
            <a:extLst>
              <a:ext uri="{FF2B5EF4-FFF2-40B4-BE49-F238E27FC236}">
                <a16:creationId xmlns:a16="http://schemas.microsoft.com/office/drawing/2014/main" id="{F850542E-DAC7-4476-981F-3FC1398EB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96" y="6367531"/>
            <a:ext cx="2575129" cy="42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67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+mn-lt"/>
              </a:rPr>
              <a:t>DĚKUJI ZA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b="1" dirty="0"/>
          </a:p>
          <a:p>
            <a:r>
              <a:rPr lang="cs-CZ" b="1" dirty="0"/>
              <a:t>Petra Vlachová</a:t>
            </a:r>
          </a:p>
          <a:p>
            <a:r>
              <a:rPr lang="cs-CZ" dirty="0"/>
              <a:t>Projektový manažer MAS Brdy  </a:t>
            </a:r>
          </a:p>
          <a:p>
            <a:r>
              <a:rPr lang="cs-CZ" b="1" dirty="0"/>
              <a:t>    info@masmasbrdy.cz</a:t>
            </a:r>
          </a:p>
          <a:p>
            <a:r>
              <a:rPr lang="cs-CZ" dirty="0"/>
              <a:t>   +420 774 702 137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0D6810F-821B-4631-811D-9A586955CE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05" y="5131648"/>
            <a:ext cx="179832" cy="12801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445D673-D3F2-49A5-BB67-B5D042989D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05" y="5522990"/>
            <a:ext cx="106340" cy="21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90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F2DEC2A4-867C-4A7B-BA80-13B8C3F1D7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467933"/>
              </p:ext>
            </p:extLst>
          </p:nvPr>
        </p:nvGraphicFramePr>
        <p:xfrm>
          <a:off x="296562" y="296564"/>
          <a:ext cx="8600304" cy="5578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0304">
                  <a:extLst>
                    <a:ext uri="{9D8B030D-6E8A-4147-A177-3AD203B41FA5}">
                      <a16:colId xmlns:a16="http://schemas.microsoft.com/office/drawing/2014/main" val="3947384140"/>
                    </a:ext>
                  </a:extLst>
                </a:gridCol>
              </a:tblGrid>
              <a:tr h="498977">
                <a:tc>
                  <a:txBody>
                    <a:bodyPr/>
                    <a:lstStyle/>
                    <a:p>
                      <a:r>
                        <a:rPr lang="cs-CZ" sz="2800" dirty="0"/>
                        <a:t>Administrace ŽOD na MAS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278170"/>
                  </a:ext>
                </a:extLst>
              </a:tr>
              <a:tr h="836523">
                <a:tc>
                  <a:txBody>
                    <a:bodyPr/>
                    <a:lstStyle/>
                    <a:p>
                      <a:r>
                        <a:rPr lang="cs-CZ" sz="2200" dirty="0"/>
                        <a:t>- Po ukončení příjmu ŽOD dne </a:t>
                      </a:r>
                      <a:r>
                        <a:rPr lang="cs-CZ" sz="2200" b="1" dirty="0"/>
                        <a:t>10. 6. 2022 </a:t>
                      </a:r>
                      <a:r>
                        <a:rPr lang="cs-CZ" sz="2200" b="0" dirty="0"/>
                        <a:t>-</a:t>
                      </a:r>
                      <a:r>
                        <a:rPr lang="cs-CZ" sz="2200" dirty="0"/>
                        <a:t> </a:t>
                      </a:r>
                      <a:r>
                        <a:rPr lang="cs-CZ" sz="2200" b="1" dirty="0"/>
                        <a:t>administrativní kontrola ŽOD </a:t>
                      </a:r>
                      <a:r>
                        <a:rPr lang="cs-CZ" sz="2200" dirty="0"/>
                        <a:t>na MAS (možné doplnění</a:t>
                      </a:r>
                      <a:r>
                        <a:rPr lang="cs-CZ" sz="2200" baseline="0" dirty="0"/>
                        <a:t> na výzvu MAS max. </a:t>
                      </a:r>
                      <a:r>
                        <a:rPr lang="cs-CZ" sz="2200" dirty="0"/>
                        <a:t>2x  5 pracovních dní)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642619"/>
                  </a:ext>
                </a:extLst>
              </a:tr>
              <a:tr h="870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/>
                        <a:t>- </a:t>
                      </a:r>
                      <a:r>
                        <a:rPr lang="cs-CZ" sz="2200" b="1" dirty="0"/>
                        <a:t>věcné hodnocení </a:t>
                      </a:r>
                      <a:r>
                        <a:rPr lang="cs-CZ" sz="2200" dirty="0"/>
                        <a:t>– přidělení a schválení bodů za preferenční kritéria (sestupné seřazení projektů dle počtu bodů)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632117"/>
                  </a:ext>
                </a:extLst>
              </a:tr>
              <a:tr h="824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/>
                        <a:t>- </a:t>
                      </a:r>
                      <a:r>
                        <a:rPr lang="cs-CZ" sz="2200" b="1" dirty="0"/>
                        <a:t>schválení projektů na úrovni MAS </a:t>
                      </a:r>
                      <a:r>
                        <a:rPr lang="cs-CZ" sz="2200" dirty="0"/>
                        <a:t>- výběr projektů (dle alokace a seřazených projektů)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387007"/>
                  </a:ext>
                </a:extLst>
              </a:tr>
              <a:tr h="15163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/>
                        <a:t>- </a:t>
                      </a:r>
                      <a:r>
                        <a:rPr lang="cs-CZ" sz="2200" b="1" dirty="0"/>
                        <a:t>Registrace na SZIF do 31. 8. 2022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/>
                        <a:t>U vybraných projektů MAS opatří ŽOD elektronickým podpisem a spolu s přílohami pošle žadateli nejpozději 3 dny</a:t>
                      </a:r>
                      <a:r>
                        <a:rPr lang="cs-CZ" sz="2200" baseline="0" dirty="0"/>
                        <a:t> před termínem </a:t>
                      </a:r>
                      <a:r>
                        <a:rPr lang="cs-CZ" sz="2200" b="0" baseline="0" dirty="0"/>
                        <a:t>r</a:t>
                      </a:r>
                      <a:r>
                        <a:rPr lang="cs-CZ" sz="2200" b="0" dirty="0"/>
                        <a:t>egistrace </a:t>
                      </a:r>
                      <a:r>
                        <a:rPr lang="cs-CZ" sz="2200" dirty="0"/>
                        <a:t>(vše probíhá přes PF)</a:t>
                      </a:r>
                    </a:p>
                    <a:p>
                      <a:endParaRPr lang="cs-CZ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241548"/>
                  </a:ext>
                </a:extLst>
              </a:tr>
              <a:tr h="410922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cs-CZ" sz="2200" dirty="0"/>
                        <a:t>- dále </a:t>
                      </a:r>
                      <a:r>
                        <a:rPr lang="cs-CZ" sz="2200" b="1" dirty="0"/>
                        <a:t>kontrola ze strany SZIF </a:t>
                      </a:r>
                      <a:r>
                        <a:rPr lang="cs-CZ" sz="2200" dirty="0"/>
                        <a:t>– vydání právního aktu (dohody)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cs-CZ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70620"/>
                  </a:ext>
                </a:extLst>
              </a:tr>
            </a:tbl>
          </a:graphicData>
        </a:graphic>
      </p:graphicFrame>
      <p:pic>
        <p:nvPicPr>
          <p:cNvPr id="2" name="Obrázek 1">
            <a:extLst>
              <a:ext uri="{FF2B5EF4-FFF2-40B4-BE49-F238E27FC236}">
                <a16:creationId xmlns:a16="http://schemas.microsoft.com/office/drawing/2014/main" id="{EFE78C36-A940-4504-B30C-8BAC54738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52" y="5875145"/>
            <a:ext cx="5599785" cy="92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66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8A876011-DFE3-45FC-89B7-BBCEF30A30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061137"/>
              </p:ext>
            </p:extLst>
          </p:nvPr>
        </p:nvGraphicFramePr>
        <p:xfrm>
          <a:off x="66675" y="219076"/>
          <a:ext cx="9077325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7325">
                  <a:extLst>
                    <a:ext uri="{9D8B030D-6E8A-4147-A177-3AD203B41FA5}">
                      <a16:colId xmlns:a16="http://schemas.microsoft.com/office/drawing/2014/main" val="4115806955"/>
                    </a:ext>
                  </a:extLst>
                </a:gridCol>
              </a:tblGrid>
              <a:tr h="494180">
                <a:tc>
                  <a:txBody>
                    <a:bodyPr/>
                    <a:lstStyle/>
                    <a:p>
                      <a:r>
                        <a:rPr lang="cs-CZ" sz="2800" dirty="0"/>
                        <a:t>Portál farmáře –</a:t>
                      </a:r>
                      <a:r>
                        <a:rPr lang="cs-CZ" sz="2800" baseline="0" dirty="0"/>
                        <a:t> komunikace mezi žadatelem a MAS/SZIF</a:t>
                      </a:r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281411"/>
                  </a:ext>
                </a:extLst>
              </a:tr>
              <a:tr h="726735">
                <a:tc>
                  <a:txBody>
                    <a:bodyPr/>
                    <a:lstStyle/>
                    <a:p>
                      <a:r>
                        <a:rPr lang="cs-CZ" sz="2200" dirty="0"/>
                        <a:t>- Prostředí pro komunikaci mezi žadatelem a MAS/SZIF</a:t>
                      </a:r>
                      <a:r>
                        <a:rPr lang="cs-CZ" sz="2200" baseline="0" dirty="0"/>
                        <a:t> (bez potřeby elektronického podpisu)</a:t>
                      </a:r>
                      <a:endParaRPr lang="cs-CZ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837877"/>
                  </a:ext>
                </a:extLst>
              </a:tr>
              <a:tr h="726735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cs-CZ" sz="2200" dirty="0"/>
                        <a:t>- Ž</a:t>
                      </a:r>
                      <a:r>
                        <a:rPr lang="pt-BR" sz="2200" dirty="0"/>
                        <a:t>ádost o přístup do </a:t>
                      </a:r>
                      <a:r>
                        <a:rPr lang="cs-CZ" sz="2200" dirty="0"/>
                        <a:t>P</a:t>
                      </a:r>
                      <a:r>
                        <a:rPr lang="pt-BR" sz="2200" dirty="0"/>
                        <a:t>ortálu </a:t>
                      </a:r>
                      <a:r>
                        <a:rPr lang="cs-CZ" sz="2200" dirty="0"/>
                        <a:t>F</a:t>
                      </a:r>
                      <a:r>
                        <a:rPr lang="pt-BR" sz="2200" dirty="0"/>
                        <a:t>armáře </a:t>
                      </a:r>
                      <a:r>
                        <a:rPr lang="cs-CZ" sz="2200" dirty="0"/>
                        <a:t>SZIF – </a:t>
                      </a:r>
                      <a:r>
                        <a:rPr lang="cs-CZ" sz="2200" baseline="0" dirty="0"/>
                        <a:t>lze vyplnit formulář – dostupný na web </a:t>
                      </a:r>
                      <a:r>
                        <a:rPr lang="cs-CZ" sz="2200" baseline="0" dirty="0">
                          <a:hlinkClick r:id="rId2"/>
                        </a:rPr>
                        <a:t>www.masbrdy.cz</a:t>
                      </a:r>
                      <a:r>
                        <a:rPr lang="cs-CZ" sz="2200" baseline="0" dirty="0"/>
                        <a:t> a zaslat ho datovou schránkou na SZIF:    </a:t>
                      </a:r>
                      <a:r>
                        <a:rPr lang="cs-CZ" sz="2200" b="1" baseline="0" dirty="0"/>
                        <a:t>jn2aiqd</a:t>
                      </a:r>
                      <a:endParaRPr lang="cs-CZ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631056"/>
                  </a:ext>
                </a:extLst>
              </a:tr>
              <a:tr h="15116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/>
                        <a:t>- PF slouží pro generování ŽOD viz. odkaz, podání žádosti, komunikaci, monitoringu</a:t>
                      </a:r>
                      <a:r>
                        <a:rPr lang="cs-CZ" sz="2200" baseline="0" dirty="0"/>
                        <a:t> </a:t>
                      </a:r>
                      <a:r>
                        <a:rPr lang="cs-CZ" sz="2200" dirty="0"/>
                        <a:t>realizace. </a:t>
                      </a:r>
                      <a:r>
                        <a:rPr lang="cs-CZ" sz="1600" dirty="0">
                          <a:hlinkClick r:id="rId3"/>
                        </a:rPr>
                        <a:t>https://www.szif.cz/cs/CmDocument?rid=%2Fapa_anon%2Fcs%2Fdokumenty_ke_stazeni%2Fprv2014%2Fopatreni%2Fleader%2F1921%2F1509689077707%2F1523351443271.pdf</a:t>
                      </a:r>
                      <a:endParaRPr lang="cs-CZ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297187"/>
                  </a:ext>
                </a:extLst>
              </a:tr>
              <a:tr h="726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/>
                        <a:t>- Žadatel vkládá ŽOD i všechny ostatní přílohy zpět do PF.</a:t>
                      </a:r>
                    </a:p>
                    <a:p>
                      <a:endParaRPr lang="cs-CZ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428354"/>
                  </a:ext>
                </a:extLst>
              </a:tr>
              <a:tr h="10464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/>
                        <a:t>- Vybrané přílohy může žadatel vzhledem k jejich velikosti (příp. formátům) předložit na MAS v listinné podobě.</a:t>
                      </a:r>
                    </a:p>
                    <a:p>
                      <a:endParaRPr lang="cs-CZ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714185"/>
                  </a:ext>
                </a:extLst>
              </a:tr>
              <a:tr h="406972">
                <a:tc>
                  <a:txBody>
                    <a:bodyPr/>
                    <a:lstStyle/>
                    <a:p>
                      <a:r>
                        <a:rPr lang="cs-CZ" sz="2200" dirty="0"/>
                        <a:t>- Za datum podání ŽOD se považuje datum podání ŽOD přes PF.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21095"/>
                  </a:ext>
                </a:extLst>
              </a:tr>
            </a:tbl>
          </a:graphicData>
        </a:graphic>
      </p:graphicFrame>
      <p:pic>
        <p:nvPicPr>
          <p:cNvPr id="2" name="Obrázek 1">
            <a:extLst>
              <a:ext uri="{FF2B5EF4-FFF2-40B4-BE49-F238E27FC236}">
                <a16:creationId xmlns:a16="http://schemas.microsoft.com/office/drawing/2014/main" id="{4A3A9166-BCA4-47DC-AD6F-C1C002133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243" y="6132196"/>
            <a:ext cx="5432245" cy="90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7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4ABCB48-4063-4F92-AF2E-1E3CA9C80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178" y="513944"/>
            <a:ext cx="3422822" cy="5830111"/>
          </a:xfrm>
          <a:prstGeom prst="rect">
            <a:avLst/>
          </a:prstGeom>
        </p:spPr>
      </p:pic>
      <p:graphicFrame>
        <p:nvGraphicFramePr>
          <p:cNvPr id="9" name="Tabulka 9">
            <a:extLst>
              <a:ext uri="{FF2B5EF4-FFF2-40B4-BE49-F238E27FC236}">
                <a16:creationId xmlns:a16="http://schemas.microsoft.com/office/drawing/2014/main" id="{B1FDAC25-0C8D-4A2F-8656-D85618D248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087399"/>
              </p:ext>
            </p:extLst>
          </p:nvPr>
        </p:nvGraphicFramePr>
        <p:xfrm>
          <a:off x="247135" y="513942"/>
          <a:ext cx="5474043" cy="4539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4043">
                  <a:extLst>
                    <a:ext uri="{9D8B030D-6E8A-4147-A177-3AD203B41FA5}">
                      <a16:colId xmlns:a16="http://schemas.microsoft.com/office/drawing/2014/main" val="2219800963"/>
                    </a:ext>
                  </a:extLst>
                </a:gridCol>
              </a:tblGrid>
              <a:tr h="944155">
                <a:tc>
                  <a:txBody>
                    <a:bodyPr/>
                    <a:lstStyle/>
                    <a:p>
                      <a:r>
                        <a:rPr lang="cs-CZ" sz="2800" dirty="0"/>
                        <a:t>Portál farmáře </a:t>
                      </a:r>
                    </a:p>
                    <a:p>
                      <a:r>
                        <a:rPr lang="cs-CZ" sz="2800" dirty="0"/>
                        <a:t>– registrace, přihlášení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969398"/>
                  </a:ext>
                </a:extLst>
              </a:tr>
              <a:tr h="106508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cs-CZ" sz="2200" b="1" dirty="0"/>
                        <a:t>Podání ŽOD a administrace projektu přes PF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cs-CZ" sz="2200" b="1" dirty="0"/>
                        <a:t>Registrace: </a:t>
                      </a:r>
                      <a:r>
                        <a:rPr lang="cs-CZ" sz="2200" dirty="0"/>
                        <a:t>CP SZIF/RO SZIF/datovou schránkou/e-podatelna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085552"/>
                  </a:ext>
                </a:extLst>
              </a:tr>
              <a:tr h="129530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cs-CZ" sz="2200" b="1" dirty="0"/>
                        <a:t>Návod na přihlášení do PF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cs-CZ" sz="2200" dirty="0"/>
                        <a:t>https://www.szif.cz/cs/CmDocument?rid=/apa_anon/static/pf/informace_k_pristupu_do_portalu_farmare.pdf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632213"/>
                  </a:ext>
                </a:extLst>
              </a:tr>
              <a:tr h="1065081">
                <a:tc>
                  <a:txBody>
                    <a:bodyPr/>
                    <a:lstStyle/>
                    <a:p>
                      <a:r>
                        <a:rPr lang="cs-CZ" sz="2200" b="1" i="0" dirty="0"/>
                        <a:t>Přihlášení do PF</a:t>
                      </a:r>
                      <a:r>
                        <a:rPr lang="cs-CZ" sz="2200" dirty="0"/>
                        <a:t> (stažení žádosti o přístup)</a:t>
                      </a:r>
                      <a:br>
                        <a:rPr lang="cs-CZ" sz="2200" dirty="0"/>
                      </a:br>
                      <a:r>
                        <a:rPr lang="cs-CZ" sz="2200" dirty="0"/>
                        <a:t>https://www.szif.cz/irj/portal/pf/pf-uvod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887599"/>
                  </a:ext>
                </a:extLst>
              </a:tr>
            </a:tbl>
          </a:graphicData>
        </a:graphic>
      </p:graphicFrame>
      <p:pic>
        <p:nvPicPr>
          <p:cNvPr id="2" name="Obrázek 1">
            <a:extLst>
              <a:ext uri="{FF2B5EF4-FFF2-40B4-BE49-F238E27FC236}">
                <a16:creationId xmlns:a16="http://schemas.microsoft.com/office/drawing/2014/main" id="{6F9DCA0D-27AE-467D-9857-F95341507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33" y="5892912"/>
            <a:ext cx="5432007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21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A11C0CE6-3BC0-4215-9D28-C91BC5E296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934979"/>
              </p:ext>
            </p:extLst>
          </p:nvPr>
        </p:nvGraphicFramePr>
        <p:xfrm>
          <a:off x="347791" y="923667"/>
          <a:ext cx="8439665" cy="4510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9665">
                  <a:extLst>
                    <a:ext uri="{9D8B030D-6E8A-4147-A177-3AD203B41FA5}">
                      <a16:colId xmlns:a16="http://schemas.microsoft.com/office/drawing/2014/main" val="454122716"/>
                    </a:ext>
                  </a:extLst>
                </a:gridCol>
              </a:tblGrid>
              <a:tr h="556055">
                <a:tc>
                  <a:txBody>
                    <a:bodyPr/>
                    <a:lstStyle/>
                    <a:p>
                      <a:r>
                        <a:rPr lang="cs-CZ" sz="2800" dirty="0"/>
                        <a:t>Portál farmáře – doručování dokumentů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789729"/>
                  </a:ext>
                </a:extLst>
              </a:tr>
              <a:tr h="15884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cs-CZ" sz="2200" dirty="0"/>
                        <a:t>- SZIF zasílá žadateli do datové schránky a schránky</a:t>
                      </a:r>
                      <a:r>
                        <a:rPr lang="cs-CZ" sz="2200" baseline="0" dirty="0"/>
                        <a:t> </a:t>
                      </a:r>
                      <a:r>
                        <a:rPr lang="cs-CZ" sz="2200" dirty="0"/>
                        <a:t>na PF informace o průběhu administrace ŽOD.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cs-CZ" sz="2200" b="1" u="sng" dirty="0"/>
                        <a:t>Doporučení: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/>
                        <a:t>Nastavte i</a:t>
                      </a:r>
                      <a:r>
                        <a:rPr lang="cs-CZ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dentifikační a kontaktní údaje (</a:t>
                      </a:r>
                      <a:r>
                        <a:rPr lang="cs-CZ" sz="2200" dirty="0"/>
                        <a:t>mail) – přijde pak</a:t>
                      </a:r>
                      <a:r>
                        <a:rPr lang="cs-CZ" sz="2200" baseline="0" dirty="0"/>
                        <a:t> vždy </a:t>
                      </a:r>
                      <a:r>
                        <a:rPr lang="cs-CZ" sz="2200" baseline="0" dirty="0" err="1"/>
                        <a:t>info</a:t>
                      </a:r>
                      <a:r>
                        <a:rPr lang="cs-CZ" sz="2200" baseline="0" dirty="0"/>
                        <a:t> o do</a:t>
                      </a:r>
                      <a:r>
                        <a:rPr lang="cs-CZ" sz="2200" dirty="0"/>
                        <a:t>ručené zprávě do PF!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511796"/>
                  </a:ext>
                </a:extLst>
              </a:tr>
              <a:tr h="1089255">
                <a:tc>
                  <a:txBody>
                    <a:bodyPr/>
                    <a:lstStyle/>
                    <a:p>
                      <a:r>
                        <a:rPr lang="cs-CZ" sz="2200" dirty="0"/>
                        <a:t>- </a:t>
                      </a:r>
                      <a:r>
                        <a:rPr lang="cs-CZ" sz="2200" b="1" dirty="0"/>
                        <a:t>Dokumenty se považují za doručené okamžikem</a:t>
                      </a:r>
                      <a:r>
                        <a:rPr lang="cs-CZ" sz="2200" dirty="0"/>
                        <a:t>, kdy se žadatel/příjemce dotace </a:t>
                      </a:r>
                      <a:r>
                        <a:rPr lang="cs-CZ" sz="2200" b="1" dirty="0"/>
                        <a:t>přihlásí</a:t>
                      </a:r>
                      <a:r>
                        <a:rPr lang="cs-CZ" sz="2200" dirty="0"/>
                        <a:t> do svého účtu na PF.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431284"/>
                  </a:ext>
                </a:extLst>
              </a:tr>
              <a:tr h="1089255">
                <a:tc>
                  <a:txBody>
                    <a:bodyPr/>
                    <a:lstStyle/>
                    <a:p>
                      <a:r>
                        <a:rPr lang="cs-CZ" sz="2200" dirty="0"/>
                        <a:t>- </a:t>
                      </a:r>
                      <a:r>
                        <a:rPr lang="cs-CZ" sz="2200" b="1" dirty="0"/>
                        <a:t>Nepřihlásí-li se žadatel/příjemce </a:t>
                      </a:r>
                      <a:r>
                        <a:rPr lang="cs-CZ" sz="2200" dirty="0"/>
                        <a:t>dotace do svého účtu ve lhůtě 10 dnů ode dne, kdy byl dokument na PF zveřejněn, považuje se tento dokument za doručený posledním dnem této lhůty.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513450"/>
                  </a:ext>
                </a:extLst>
              </a:tr>
            </a:tbl>
          </a:graphicData>
        </a:graphic>
      </p:graphicFrame>
      <p:pic>
        <p:nvPicPr>
          <p:cNvPr id="2" name="Obrázek 1">
            <a:extLst>
              <a:ext uri="{FF2B5EF4-FFF2-40B4-BE49-F238E27FC236}">
                <a16:creationId xmlns:a16="http://schemas.microsoft.com/office/drawing/2014/main" id="{5DFFD4F5-9504-488E-8E00-C3F51FA9C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345" y="5934333"/>
            <a:ext cx="5432007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56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1BA295-E121-4198-B6EC-14F9BC3DC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39696"/>
            <a:ext cx="7543800" cy="927717"/>
          </a:xfrm>
        </p:spPr>
        <p:txBody>
          <a:bodyPr/>
          <a:lstStyle/>
          <a:p>
            <a:pPr algn="ctr"/>
            <a:r>
              <a:rPr lang="cs-CZ" b="1" dirty="0"/>
              <a:t>Obecné podmínky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9239F2-B600-4192-B63D-8F382DE39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9AAE2D8E-800A-4E08-AB28-8A5E4990F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264333"/>
              </p:ext>
            </p:extLst>
          </p:nvPr>
        </p:nvGraphicFramePr>
        <p:xfrm>
          <a:off x="610372" y="1063625"/>
          <a:ext cx="8044249" cy="5296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4249">
                  <a:extLst>
                    <a:ext uri="{9D8B030D-6E8A-4147-A177-3AD203B41FA5}">
                      <a16:colId xmlns:a16="http://schemas.microsoft.com/office/drawing/2014/main" val="1191367652"/>
                    </a:ext>
                  </a:extLst>
                </a:gridCol>
              </a:tblGrid>
              <a:tr h="541246">
                <a:tc>
                  <a:txBody>
                    <a:bodyPr/>
                    <a:lstStyle/>
                    <a:p>
                      <a:r>
                        <a:rPr lang="cs-CZ" sz="2400" dirty="0"/>
                        <a:t>- Ex-post financování projektu po předložení Žádosti o platbu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450631"/>
                  </a:ext>
                </a:extLst>
              </a:tr>
              <a:tr h="457322">
                <a:tc>
                  <a:txBody>
                    <a:bodyPr/>
                    <a:lstStyle/>
                    <a:p>
                      <a:r>
                        <a:rPr lang="cs-CZ" sz="2400" dirty="0"/>
                        <a:t>- Realizace projektu do 24 měsíců od podpisu Dohody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658524"/>
                  </a:ext>
                </a:extLst>
              </a:tr>
              <a:tr h="786005">
                <a:tc>
                  <a:txBody>
                    <a:bodyPr/>
                    <a:lstStyle/>
                    <a:p>
                      <a:r>
                        <a:rPr lang="cs-CZ" sz="2400" dirty="0"/>
                        <a:t>- Lhůta vázanosti projektu na účel je 5 let od data převedení dotace na účet příjemce („udržitelnost“)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432273"/>
                  </a:ext>
                </a:extLst>
              </a:tr>
              <a:tr h="1484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/>
                        <a:t>- Dotaci</a:t>
                      </a:r>
                      <a:r>
                        <a:rPr lang="cs-CZ" sz="2400" baseline="0" dirty="0"/>
                        <a:t> nelze poskytnout </a:t>
                      </a:r>
                      <a:r>
                        <a:rPr lang="cs-CZ" sz="2400" b="1" baseline="0" dirty="0"/>
                        <a:t>na d</a:t>
                      </a:r>
                      <a:r>
                        <a:rPr lang="cs-CZ" sz="2400" b="1" dirty="0"/>
                        <a:t>aň z přidané hodnoty u plátců DPH za předpokladu, že si mohou DPH nárokovat u finančního úřadu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/>
                        <a:t>- Předfinancování</a:t>
                      </a:r>
                      <a:r>
                        <a:rPr lang="cs-CZ" sz="2400" baseline="0" dirty="0"/>
                        <a:t> nejdříve z vlastních zdrojů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832682"/>
                  </a:ext>
                </a:extLst>
              </a:tr>
              <a:tr h="1834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/>
                        <a:t>-</a:t>
                      </a:r>
                      <a:r>
                        <a:rPr lang="cs-CZ" sz="2400" b="1" dirty="0"/>
                        <a:t>U </a:t>
                      </a:r>
                      <a:r>
                        <a:rPr lang="cs-CZ" sz="2400" b="1" dirty="0" err="1"/>
                        <a:t>Fiche</a:t>
                      </a:r>
                      <a:r>
                        <a:rPr lang="cs-CZ" sz="2400" b="1" dirty="0"/>
                        <a:t> č. 3  nebudou podporovány </a:t>
                      </a:r>
                      <a:r>
                        <a:rPr lang="cs-CZ" sz="2400" dirty="0"/>
                        <a:t>projekty, u kterých způsobilé výdaje, ze kterých je stanovena dotace, na stavební a technologické úpravy opláštění budovy přesahují výši 200 000 Kč;</a:t>
                      </a:r>
                    </a:p>
                    <a:p>
                      <a:endParaRPr lang="cs-CZ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79199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7254F403-1492-4ACC-81AF-C130E2FB3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507" y="5869094"/>
            <a:ext cx="5432007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82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4">
            <a:extLst>
              <a:ext uri="{FF2B5EF4-FFF2-40B4-BE49-F238E27FC236}">
                <a16:creationId xmlns:a16="http://schemas.microsoft.com/office/drawing/2014/main" id="{9AAE2D8E-800A-4E08-AB28-8A5E4990F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476560"/>
              </p:ext>
            </p:extLst>
          </p:nvPr>
        </p:nvGraphicFramePr>
        <p:xfrm>
          <a:off x="268390" y="85801"/>
          <a:ext cx="8330771" cy="617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0771">
                  <a:extLst>
                    <a:ext uri="{9D8B030D-6E8A-4147-A177-3AD203B41FA5}">
                      <a16:colId xmlns:a16="http://schemas.microsoft.com/office/drawing/2014/main" val="1191367652"/>
                    </a:ext>
                  </a:extLst>
                </a:gridCol>
              </a:tblGrid>
              <a:tr h="943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/>
                        <a:t>- U </a:t>
                      </a:r>
                      <a:r>
                        <a:rPr lang="cs-CZ" sz="2200" dirty="0" err="1"/>
                        <a:t>Fiche</a:t>
                      </a:r>
                      <a:r>
                        <a:rPr lang="cs-CZ" sz="2200" dirty="0"/>
                        <a:t> č. 3 výdaje způsobilé pro podporu musí být  v souladu s příslušnou strategií místního rozvoje dané obce!!</a:t>
                      </a:r>
                    </a:p>
                    <a:p>
                      <a:endParaRPr lang="cs-CZ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450631"/>
                  </a:ext>
                </a:extLst>
              </a:tr>
              <a:tr h="1421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0" dirty="0">
                          <a:solidFill>
                            <a:schemeClr val="tx1"/>
                          </a:solidFill>
                        </a:rPr>
                        <a:t>- V případě, že projekt/část projektu podléhá řízení stavebního úřadu, pak ke dni podání Žádosti o dotaci na MAS platný a nejpozději ke dni registrace na SZIF 31.8.2022 pravomocný odpovídající správní akt stavebního úřadu (stavby, stavební práce, udržovací práce na stavbách a terénní úpravy)</a:t>
                      </a:r>
                    </a:p>
                    <a:p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658524"/>
                  </a:ext>
                </a:extLst>
              </a:tr>
              <a:tr h="367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b="0" dirty="0">
                          <a:solidFill>
                            <a:schemeClr val="tx1"/>
                          </a:solidFill>
                        </a:rPr>
                        <a:t>- Přípustné způsoby uspořádání právních vztahů k nemovitostem!!</a:t>
                      </a:r>
                      <a:r>
                        <a:rPr lang="cs-CZ" sz="11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100" b="1" dirty="0">
                          <a:solidFill>
                            <a:schemeClr val="tx1"/>
                          </a:solidFill>
                        </a:rPr>
                        <a:t>Nezemědělci</a:t>
                      </a:r>
                      <a:r>
                        <a:rPr lang="cs-CZ" sz="1100" b="0" dirty="0">
                          <a:solidFill>
                            <a:schemeClr val="tx1"/>
                          </a:solidFill>
                        </a:rPr>
                        <a:t> - realizace stavebních výdajů, jsou: vlastnictví, spoluvlastnictví s min. 50% spoluvlastnickým podílem, věcné břemeno a právo stavby. V případě pozemku pod stavbou je přípustný také nájem.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</a:rPr>
                        <a:t>Přípustné způsoby uspořádání právních vztahů k nemovitostem, do kterých budou umístěny podpořené stroje, technologie nebo vybavení jsou: vlastnictví, spoluvlastnictví s min. 50% spoluvlastnickým podílem, nájem, výpůjčka, věcné břemeno a právo stavby.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/>
                        <a:t>MŠ a ZŠ , hasiči- </a:t>
                      </a:r>
                      <a:r>
                        <a:rPr lang="cs-CZ" sz="1100" dirty="0"/>
                        <a:t>Přípustné způsoby uspořádání právních vztahů k nemovitostem, do kterých budou umístěny podpořené technologie nebo vybavení, jsou: vlastnictví, spoluvlastnictví s min. 50% spoluvlastnickým podílem, nájem, výpůjčka, věcné břemeno a právo stavby.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1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/>
                        <a:t>Spolky </a:t>
                      </a:r>
                      <a:r>
                        <a:rPr lang="cs-CZ" sz="1100" dirty="0"/>
                        <a:t>- Přípustné způsoby uspořádání právních vztahů k nemovitostem, do kterých budou umístěny podpořené technologie nebo vybavení, jsou: vlastnictví, spoluvlastnictví s min. 50% spoluvlastnickým podílem, nájem, výpůjčka, věcné břemeno a právo stavby, případně písemný souhlas s uložením předmětu dotace.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1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/>
                        <a:t>Zemědělci: </a:t>
                      </a:r>
                      <a:r>
                        <a:rPr lang="cs-CZ" sz="1100" dirty="0"/>
                        <a:t>Přípustné způsoby uspořádání právních vztahů k nemovitostem, na kterých jsou realizovány stavební výdaje nebo do kterých budou umístěny podpořené stroje, technologie nebo vybavení, jsou: vlastnictví, spoluvlastnictví s min. 50% spoluvlastnickým podílem, nájem, pacht, věcné břemeno a právo stavby.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/>
                        <a:t>V případě nákupu mobilního oplocení pro pastevní areál se uspořádání právního vztahu k nemovitostem neprokazuje.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432273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C126A266-DE11-4EBB-B1B2-92E958190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341" y="6212583"/>
            <a:ext cx="3885586" cy="64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8649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8562</TotalTime>
  <Words>2513</Words>
  <Application>Microsoft Office PowerPoint</Application>
  <PresentationFormat>Předvádění na obrazovce (4:3)</PresentationFormat>
  <Paragraphs>203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Trebuchet MS</vt:lpstr>
      <vt:lpstr>Wingdings</vt:lpstr>
      <vt:lpstr>Retrospektiva</vt:lpstr>
      <vt:lpstr>Prezentace aplikace PowerPoint</vt:lpstr>
      <vt:lpstr>Základní údaje o výzvě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Obecné podmínky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čl. 20 b) MŠ a ZŠ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MAS Podbrdsko</dc:creator>
  <cp:lastModifiedBy>Lenka Fialová</cp:lastModifiedBy>
  <cp:revision>206</cp:revision>
  <cp:lastPrinted>2021-03-25T08:56:59Z</cp:lastPrinted>
  <dcterms:created xsi:type="dcterms:W3CDTF">2020-11-25T10:13:12Z</dcterms:created>
  <dcterms:modified xsi:type="dcterms:W3CDTF">2022-05-10T12:45:36Z</dcterms:modified>
</cp:coreProperties>
</file>