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8" r:id="rId3"/>
    <p:sldId id="261" r:id="rId4"/>
    <p:sldId id="263" r:id="rId5"/>
    <p:sldId id="260" r:id="rId6"/>
    <p:sldId id="257" r:id="rId7"/>
    <p:sldId id="274" r:id="rId8"/>
    <p:sldId id="275" r:id="rId9"/>
    <p:sldId id="277" r:id="rId10"/>
    <p:sldId id="264" r:id="rId11"/>
    <p:sldId id="265" r:id="rId12"/>
    <p:sldId id="271" r:id="rId13"/>
    <p:sldId id="272" r:id="rId14"/>
    <p:sldId id="266" r:id="rId15"/>
    <p:sldId id="273" r:id="rId16"/>
    <p:sldId id="262" r:id="rId17"/>
    <p:sldId id="268"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94680" autoAdjust="0"/>
  </p:normalViewPr>
  <p:slideViewPr>
    <p:cSldViewPr>
      <p:cViewPr varScale="1">
        <p:scale>
          <a:sx n="111" d="100"/>
          <a:sy n="111" d="100"/>
        </p:scale>
        <p:origin x="-20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40FFC-1BFB-4DD7-BDCA-47004ACFBFEF}" type="datetimeFigureOut">
              <a:rPr lang="cs-CZ" smtClean="0"/>
              <a:t>10.3.2021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256BA-5FF8-4B4A-AAD7-41E594293F30}" type="slidenum">
              <a:rPr lang="cs-CZ" smtClean="0"/>
              <a:t>‹#›</a:t>
            </a:fld>
            <a:endParaRPr lang="cs-CZ"/>
          </a:p>
        </p:txBody>
      </p:sp>
    </p:spTree>
    <p:extLst>
      <p:ext uri="{BB962C8B-B14F-4D97-AF65-F5344CB8AC3E}">
        <p14:creationId xmlns:p14="http://schemas.microsoft.com/office/powerpoint/2010/main" val="343098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EA256BA-5FF8-4B4A-AAD7-41E594293F30}" type="slidenum">
              <a:rPr lang="cs-CZ" smtClean="0"/>
              <a:t>2</a:t>
            </a:fld>
            <a:endParaRPr lang="cs-CZ"/>
          </a:p>
        </p:txBody>
      </p:sp>
    </p:spTree>
    <p:extLst>
      <p:ext uri="{BB962C8B-B14F-4D97-AF65-F5344CB8AC3E}">
        <p14:creationId xmlns:p14="http://schemas.microsoft.com/office/powerpoint/2010/main" val="263397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nic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5CA9FC7A-593B-4C2A-B606-11407AEBE662}" type="datetimeFigureOut">
              <a:rPr lang="cs-CZ" smtClean="0"/>
              <a:t>10.3.2021</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F3279B02-0C6D-47B3-B327-A1BDDF5E9AA7}"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7" name="Nadpis 6"/>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8" name="Nadpis 7"/>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6" name="Nadpis 5"/>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5CA9FC7A-593B-4C2A-B606-11407AEBE662}" type="datetimeFigureOut">
              <a:rPr lang="cs-CZ" smtClean="0"/>
              <a:t>10.3.2021</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fld id="{5CA9FC7A-593B-4C2A-B606-11407AEBE662}" type="datetimeFigureOut">
              <a:rPr lang="cs-CZ" smtClean="0"/>
              <a:t>10.3.2021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Kliknutím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5CA9FC7A-593B-4C2A-B606-11407AEBE662}" type="datetimeFigureOut">
              <a:rPr lang="cs-CZ" smtClean="0"/>
              <a:t>10.3.2021</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F3279B02-0C6D-47B3-B327-A1BDDF5E9AA7}" type="slidenum">
              <a:rPr lang="cs-CZ" smtClean="0"/>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Kliknutím lze upravit styl.</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nic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nic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Kliknutím lze upravit styl.</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A9FC7A-593B-4C2A-B606-11407AEBE662}" type="datetimeFigureOut">
              <a:rPr lang="cs-CZ" smtClean="0"/>
              <a:t>10.3.2021</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279B02-0C6D-47B3-B327-A1BDDF5E9AA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seu.mssf.cz/" TargetMode="External"/><Relationship Id="rId2" Type="http://schemas.openxmlformats.org/officeDocument/2006/relationships/hyperlink" Target="http://www.irop.mmr.cz/cs/Vyzvy/Seznam/Vyzva-c-53-Udrzitelna-doprava-integrovane-projekty"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masbrdy.cz/doku.php?id=star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76553" y="1628800"/>
            <a:ext cx="7772400" cy="3051770"/>
          </a:xfrm>
        </p:spPr>
        <p:txBody>
          <a:bodyPr>
            <a:normAutofit fontScale="90000"/>
          </a:bodyPr>
          <a:lstStyle/>
          <a:p>
            <a:pPr algn="ctr"/>
            <a:r>
              <a:rPr lang="cs-CZ" dirty="0" smtClean="0">
                <a:solidFill>
                  <a:schemeClr val="tx1"/>
                </a:solidFill>
              </a:rPr>
              <a:t>13</a:t>
            </a:r>
            <a:r>
              <a:rPr lang="cs-CZ" dirty="0" smtClean="0">
                <a:solidFill>
                  <a:schemeClr val="tx1"/>
                </a:solidFill>
              </a:rPr>
              <a:t>. </a:t>
            </a:r>
            <a:r>
              <a:rPr lang="cs-CZ" dirty="0" smtClean="0">
                <a:solidFill>
                  <a:schemeClr val="tx1"/>
                </a:solidFill>
              </a:rPr>
              <a:t>Výzva </a:t>
            </a:r>
            <a:br>
              <a:rPr lang="cs-CZ" dirty="0" smtClean="0">
                <a:solidFill>
                  <a:schemeClr val="tx1"/>
                </a:solidFill>
              </a:rPr>
            </a:br>
            <a:r>
              <a:rPr lang="cs-CZ" dirty="0" smtClean="0">
                <a:solidFill>
                  <a:schemeClr val="tx1"/>
                </a:solidFill>
              </a:rPr>
              <a:t>MAS Brdy – IROP -  Chodci </a:t>
            </a:r>
            <a:br>
              <a:rPr lang="cs-CZ" dirty="0" smtClean="0">
                <a:solidFill>
                  <a:schemeClr val="tx1"/>
                </a:solidFill>
              </a:rPr>
            </a:br>
            <a:r>
              <a:rPr lang="cs-CZ" sz="2800" dirty="0" smtClean="0"/>
              <a:t> </a:t>
            </a:r>
            <a:br>
              <a:rPr lang="cs-CZ" sz="2800" dirty="0" smtClean="0"/>
            </a:br>
            <a:r>
              <a:rPr lang="cs-CZ" sz="2800" dirty="0" smtClean="0"/>
              <a:t>Seminář pro žadatele</a:t>
            </a:r>
            <a:br>
              <a:rPr lang="cs-CZ" sz="2800" dirty="0" smtClean="0"/>
            </a:br>
            <a:endParaRPr lang="cs-CZ" sz="2800" dirty="0">
              <a:solidFill>
                <a:schemeClr val="tx1"/>
              </a:solidFill>
            </a:endParaRPr>
          </a:p>
        </p:txBody>
      </p:sp>
      <p:pic>
        <p:nvPicPr>
          <p:cNvPr id="1026" name="Picture 2" descr="C:\Users\Manažer IROP.Lenovo-PC\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4624"/>
            <a:ext cx="7606508" cy="1255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nažer IROP.Lenovo-PC\Desktop\Práce\Obrázky a loga\logo mas brd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389" y="486024"/>
            <a:ext cx="720080" cy="533663"/>
          </a:xfrm>
          <a:prstGeom prst="rect">
            <a:avLst/>
          </a:prstGeom>
          <a:noFill/>
          <a:extLst>
            <a:ext uri="{909E8E84-426E-40DD-AFC4-6F175D3DCCD1}">
              <a14:hiddenFill xmlns:a14="http://schemas.microsoft.com/office/drawing/2010/main">
                <a:solidFill>
                  <a:srgbClr val="FFFFFF"/>
                </a:solidFill>
              </a14:hiddenFill>
            </a:ext>
          </a:extLst>
        </p:spPr>
      </p:pic>
      <p:sp>
        <p:nvSpPr>
          <p:cNvPr id="5" name="Podnadpis 2"/>
          <p:cNvSpPr txBox="1">
            <a:spLocks/>
          </p:cNvSpPr>
          <p:nvPr/>
        </p:nvSpPr>
        <p:spPr>
          <a:xfrm>
            <a:off x="6957928" y="5856829"/>
            <a:ext cx="1944216" cy="720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dirty="0" smtClean="0"/>
              <a:t>Věra Linhartová</a:t>
            </a:r>
          </a:p>
          <a:p>
            <a:pPr marL="0" indent="0" algn="ctr">
              <a:buNone/>
            </a:pPr>
            <a:r>
              <a:rPr lang="cs-CZ" sz="1600" dirty="0" smtClean="0"/>
              <a:t>14</a:t>
            </a:r>
            <a:r>
              <a:rPr lang="cs-CZ" sz="1600" dirty="0" smtClean="0"/>
              <a:t>.12.2020</a:t>
            </a:r>
            <a:endParaRPr lang="cs-CZ" sz="1600" dirty="0" smtClean="0"/>
          </a:p>
        </p:txBody>
      </p:sp>
    </p:spTree>
    <p:extLst>
      <p:ext uri="{BB962C8B-B14F-4D97-AF65-F5344CB8AC3E}">
        <p14:creationId xmlns:p14="http://schemas.microsoft.com/office/powerpoint/2010/main" val="294480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800" dirty="0" smtClean="0"/>
              <a:t>Stavba: </a:t>
            </a:r>
          </a:p>
          <a:p>
            <a:pPr lvl="1"/>
            <a:r>
              <a:rPr lang="cs-CZ" sz="2400" dirty="0" smtClean="0"/>
              <a:t>Realizace stavbou vyvolaných investic </a:t>
            </a:r>
          </a:p>
          <a:p>
            <a:pPr lvl="1"/>
            <a:r>
              <a:rPr lang="cs-CZ" sz="2400" dirty="0" smtClean="0"/>
              <a:t>Provádění inženýrské činnosti ve výstavbě</a:t>
            </a:r>
          </a:p>
          <a:p>
            <a:pPr lvl="1"/>
            <a:endParaRPr lang="cs-CZ" sz="2400" dirty="0"/>
          </a:p>
          <a:p>
            <a:pPr marL="342900" indent="-342900"/>
            <a:r>
              <a:rPr lang="cs-CZ" sz="2800" dirty="0"/>
              <a:t>Ostatní: </a:t>
            </a:r>
          </a:p>
          <a:p>
            <a:pPr marL="598932" lvl="1" indent="-342900"/>
            <a:r>
              <a:rPr lang="cs-CZ" sz="2400" dirty="0"/>
              <a:t>Zpracování projektových dokumentací</a:t>
            </a:r>
          </a:p>
          <a:p>
            <a:pPr marL="598932" lvl="1" indent="-342900"/>
            <a:r>
              <a:rPr lang="cs-CZ" sz="2400" dirty="0"/>
              <a:t>Výkup nemovitostí podmiňujích výstavbu</a:t>
            </a:r>
          </a:p>
          <a:p>
            <a:pPr marL="598932" lvl="1" indent="-342900"/>
            <a:r>
              <a:rPr lang="cs-CZ" sz="2400" dirty="0"/>
              <a:t>Vybrané služby bezprostředně související </a:t>
            </a:r>
            <a:br>
              <a:rPr lang="cs-CZ" sz="2400" dirty="0"/>
            </a:br>
            <a:r>
              <a:rPr lang="cs-CZ" sz="2400" dirty="0"/>
              <a:t>s realizací projektu</a:t>
            </a:r>
          </a:p>
          <a:p>
            <a:pPr marL="598932" lvl="1" indent="-342900"/>
            <a:r>
              <a:rPr lang="cs-CZ" sz="2400" dirty="0"/>
              <a:t>Povinná publicita</a:t>
            </a:r>
          </a:p>
          <a:p>
            <a:pPr lvl="1"/>
            <a:endParaRPr lang="cs-CZ" sz="2400" dirty="0" smtClean="0"/>
          </a:p>
          <a:p>
            <a:pPr lvl="1"/>
            <a:endParaRPr lang="cs-CZ" sz="2400" dirty="0" smtClean="0"/>
          </a:p>
        </p:txBody>
      </p:sp>
      <p:sp>
        <p:nvSpPr>
          <p:cNvPr id="2" name="Nadpis 1"/>
          <p:cNvSpPr>
            <a:spLocks noGrp="1"/>
          </p:cNvSpPr>
          <p:nvPr>
            <p:ph type="title"/>
          </p:nvPr>
        </p:nvSpPr>
        <p:spPr/>
        <p:txBody>
          <a:bodyPr/>
          <a:lstStyle/>
          <a:p>
            <a:pPr algn="ctr"/>
            <a:r>
              <a:rPr lang="cs-CZ" dirty="0" smtClean="0"/>
              <a:t>Vedlejší podporované výdaje </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020272" y="2852936"/>
            <a:ext cx="1728192" cy="923330"/>
          </a:xfrm>
          <a:prstGeom prst="rect">
            <a:avLst/>
          </a:prstGeom>
          <a:noFill/>
        </p:spPr>
        <p:txBody>
          <a:bodyPr wrap="square" rtlCol="0">
            <a:spAutoFit/>
          </a:bodyPr>
          <a:lstStyle/>
          <a:p>
            <a:pPr algn="ctr"/>
            <a:r>
              <a:rPr lang="cs-CZ" sz="5400" dirty="0" smtClean="0">
                <a:latin typeface="Arial" panose="020B0604020202020204" pitchFamily="34" charset="0"/>
                <a:cs typeface="Arial" panose="020B0604020202020204" pitchFamily="34" charset="0"/>
              </a:rPr>
              <a:t>15%</a:t>
            </a:r>
            <a:endParaRPr lang="cs-CZ"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400" dirty="0" smtClean="0"/>
              <a:t>výdaje </a:t>
            </a:r>
            <a:r>
              <a:rPr lang="cs-CZ" sz="2400" dirty="0"/>
              <a:t>související s komunikací pro pěší: </a:t>
            </a:r>
          </a:p>
          <a:p>
            <a:pPr lvl="1"/>
            <a:r>
              <a:rPr lang="cs-CZ" sz="1600" dirty="0"/>
              <a:t>přístřešky a čekárny autobusových, trolejbusových a tramvajových zastávek, související volně dostupné pevné stojany a uzamykatelné boxy na jízdní kola, detekce jejich obsazenosti, lavičky, osvětlení a informační tabule, </a:t>
            </a:r>
          </a:p>
          <a:p>
            <a:pPr lvl="1"/>
            <a:r>
              <a:rPr lang="cs-CZ" sz="1600" dirty="0"/>
              <a:t>zálivy autobusových a trolejbusových zastávek; </a:t>
            </a:r>
          </a:p>
          <a:p>
            <a:pPr lvl="1"/>
            <a:endParaRPr lang="cs-CZ" sz="1600" dirty="0"/>
          </a:p>
          <a:p>
            <a:pPr lvl="1"/>
            <a:endParaRPr lang="cs-CZ" sz="1600" dirty="0"/>
          </a:p>
          <a:p>
            <a:r>
              <a:rPr lang="cs-CZ" sz="2400" dirty="0"/>
              <a:t>výdaje na odůvodněné stavbou vyvolané investice: </a:t>
            </a:r>
          </a:p>
          <a:p>
            <a:pPr lvl="1"/>
            <a:r>
              <a:rPr lang="cs-CZ" sz="1700" dirty="0"/>
              <a:t>stavbou vyvolané ostatní úpravy a přeložky stávajících pozemních komunikací a připojení sousedních nemovitostí, </a:t>
            </a:r>
          </a:p>
          <a:p>
            <a:pPr lvl="1"/>
            <a:r>
              <a:rPr lang="cs-CZ" sz="1700" dirty="0"/>
              <a:t>stavbou vyvolané ostatní úpravy a přeložky stávajících inženýrských sítí, vodotečí, drážních objektů a oplocení, </a:t>
            </a:r>
          </a:p>
          <a:p>
            <a:pPr lvl="1"/>
            <a:r>
              <a:rPr lang="cs-CZ" sz="1700" dirty="0"/>
              <a:t>provizorní komunikace a lávky pro pěší a cyklisty a přechodné dopravní značení; </a:t>
            </a:r>
          </a:p>
          <a:p>
            <a:pPr marL="342900" indent="-342900"/>
            <a:endParaRPr lang="cs-CZ" sz="2400" dirty="0"/>
          </a:p>
          <a:p>
            <a:pPr marL="342900" indent="-342900"/>
            <a:endParaRPr lang="cs-CZ" sz="2400" i="1" dirty="0"/>
          </a:p>
          <a:p>
            <a:pPr marL="0" indent="0">
              <a:buNone/>
            </a:pPr>
            <a:endParaRPr lang="cs-CZ" sz="2400" dirty="0" smtClean="0"/>
          </a:p>
        </p:txBody>
      </p:sp>
      <p:sp>
        <p:nvSpPr>
          <p:cNvPr id="2" name="Nadpis 1"/>
          <p:cNvSpPr>
            <a:spLocks noGrp="1"/>
          </p:cNvSpPr>
          <p:nvPr>
            <p:ph type="title"/>
          </p:nvPr>
        </p:nvSpPr>
        <p:spPr/>
        <p:txBody>
          <a:bodyPr>
            <a:normAutofit/>
          </a:bodyPr>
          <a:lstStyle/>
          <a:p>
            <a:pPr algn="ctr"/>
            <a:r>
              <a:rPr lang="cs-CZ" sz="3600" dirty="0" smtClean="0"/>
              <a:t>Způsobilé výdaje na vedlejší aktivity</a:t>
            </a:r>
            <a:endParaRPr lang="cs-CZ" sz="36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6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D:\SCLLD\Zrealizované projekty\7.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88024" y="260648"/>
            <a:ext cx="4032448" cy="5383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SCLLD\Zrealizované projekty\8.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11405" b="17851"/>
          <a:stretch/>
        </p:blipFill>
        <p:spPr bwMode="auto">
          <a:xfrm>
            <a:off x="323528" y="908720"/>
            <a:ext cx="4023856" cy="2132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SCLLD\Zrealizované projekty\IMG_20190430_122604.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11946"/>
          <a:stretch/>
        </p:blipFill>
        <p:spPr bwMode="auto">
          <a:xfrm>
            <a:off x="323528" y="3223443"/>
            <a:ext cx="4023856" cy="2653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23528" y="227584"/>
            <a:ext cx="4104456" cy="523220"/>
          </a:xfrm>
          <a:prstGeom prst="rect">
            <a:avLst/>
          </a:prstGeom>
          <a:noFill/>
        </p:spPr>
        <p:txBody>
          <a:bodyPr wrap="square" rtlCol="0">
            <a:spAutoFit/>
          </a:bodyPr>
          <a:lstStyle/>
          <a:p>
            <a:pPr algn="ctr"/>
            <a:r>
              <a:rPr lang="cs-CZ" sz="2800" b="1" dirty="0" smtClean="0">
                <a:solidFill>
                  <a:srgbClr val="00B050"/>
                </a:solidFill>
                <a:latin typeface="Arial Black" pitchFamily="34" charset="0"/>
              </a:rPr>
              <a:t>SUCHODOL</a:t>
            </a:r>
            <a:endParaRPr lang="cs-CZ" sz="2800" b="1" dirty="0">
              <a:solidFill>
                <a:srgbClr val="00B050"/>
              </a:solidFill>
              <a:latin typeface="Arial Black" pitchFamily="34" charset="0"/>
            </a:endParaRPr>
          </a:p>
        </p:txBody>
      </p:sp>
    </p:spTree>
    <p:extLst>
      <p:ext uri="{BB962C8B-B14F-4D97-AF65-F5344CB8AC3E}">
        <p14:creationId xmlns:p14="http://schemas.microsoft.com/office/powerpoint/2010/main" val="332204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descr="D:\SCLLD\Zrealizované projekty\felbabk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5" y="1175776"/>
            <a:ext cx="422446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SCLLD\Zrealizované projekty\felbabk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2656"/>
            <a:ext cx="4032448" cy="5376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23528" y="227584"/>
            <a:ext cx="4248472" cy="523220"/>
          </a:xfrm>
          <a:prstGeom prst="rect">
            <a:avLst/>
          </a:prstGeom>
          <a:noFill/>
        </p:spPr>
        <p:txBody>
          <a:bodyPr wrap="square" rtlCol="0">
            <a:spAutoFit/>
          </a:bodyPr>
          <a:lstStyle/>
          <a:p>
            <a:pPr algn="ctr"/>
            <a:r>
              <a:rPr lang="cs-CZ" sz="2800" b="1" dirty="0" smtClean="0">
                <a:solidFill>
                  <a:srgbClr val="00B050"/>
                </a:solidFill>
                <a:latin typeface="Arial Black" pitchFamily="34" charset="0"/>
              </a:rPr>
              <a:t>FELBABKA</a:t>
            </a:r>
            <a:endParaRPr lang="cs-CZ" sz="2800" b="1" dirty="0">
              <a:solidFill>
                <a:srgbClr val="00B050"/>
              </a:solidFill>
              <a:latin typeface="Arial Black" pitchFamily="34" charset="0"/>
            </a:endParaRPr>
          </a:p>
        </p:txBody>
      </p:sp>
    </p:spTree>
    <p:extLst>
      <p:ext uri="{BB962C8B-B14F-4D97-AF65-F5344CB8AC3E}">
        <p14:creationId xmlns:p14="http://schemas.microsoft.com/office/powerpoint/2010/main" val="849509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579296" cy="4421088"/>
          </a:xfrm>
        </p:spPr>
        <p:txBody>
          <a:bodyPr>
            <a:normAutofit fontScale="70000" lnSpcReduction="20000"/>
          </a:bodyPr>
          <a:lstStyle/>
          <a:p>
            <a:pPr marL="514350" indent="-514350">
              <a:buFont typeface="+mj-lt"/>
              <a:buAutoNum type="arabicPeriod"/>
            </a:pPr>
            <a:r>
              <a:rPr lang="cs-CZ" sz="2300" dirty="0" smtClean="0"/>
              <a:t>Plná moc</a:t>
            </a:r>
          </a:p>
          <a:p>
            <a:pPr marL="514350" indent="-514350">
              <a:buFont typeface="+mj-lt"/>
              <a:buAutoNum type="arabicPeriod"/>
            </a:pPr>
            <a:r>
              <a:rPr lang="cs-CZ" sz="2300" dirty="0" smtClean="0"/>
              <a:t>Zadávací a výběrová řízení</a:t>
            </a:r>
          </a:p>
          <a:p>
            <a:pPr marL="514350" indent="-514350">
              <a:buFont typeface="+mj-lt"/>
              <a:buAutoNum type="arabicPeriod"/>
            </a:pPr>
            <a:r>
              <a:rPr lang="cs-CZ" sz="2300" dirty="0" smtClean="0"/>
              <a:t>Doklad o právní subjektivitě žadatele – příloha zrušena</a:t>
            </a:r>
          </a:p>
          <a:p>
            <a:pPr marL="514350" indent="-514350">
              <a:buFont typeface="+mj-lt"/>
              <a:buAutoNum type="arabicPeriod"/>
            </a:pPr>
            <a:r>
              <a:rPr lang="cs-CZ" sz="2300" dirty="0" smtClean="0"/>
              <a:t>Výpis z rejstříku trestů – příloha zrušena</a:t>
            </a:r>
          </a:p>
          <a:p>
            <a:pPr marL="514350" indent="-514350">
              <a:buFont typeface="+mj-lt"/>
              <a:buAutoNum type="arabicPeriod"/>
            </a:pPr>
            <a:r>
              <a:rPr lang="cs-CZ" sz="2300" dirty="0" smtClean="0"/>
              <a:t>Studie proveditelnosti</a:t>
            </a:r>
          </a:p>
          <a:p>
            <a:pPr marL="514350" indent="-514350">
              <a:buFont typeface="+mj-lt"/>
              <a:buAutoNum type="arabicPeriod"/>
            </a:pPr>
            <a:r>
              <a:rPr lang="cs-CZ" sz="2300" dirty="0" smtClean="0"/>
              <a:t>Karta souladu projektu s principy udržitelné mobility </a:t>
            </a:r>
          </a:p>
          <a:p>
            <a:pPr marL="514350" indent="-514350">
              <a:buFont typeface="+mj-lt"/>
              <a:buAutoNum type="arabicPeriod"/>
            </a:pPr>
            <a:r>
              <a:rPr lang="cs-CZ" sz="2300" dirty="0" smtClean="0"/>
              <a:t>Čestné prohlášení o skutečném majiteli</a:t>
            </a:r>
          </a:p>
          <a:p>
            <a:pPr marL="514350" indent="-514350">
              <a:buFont typeface="+mj-lt"/>
              <a:buAutoNum type="arabicPeriod"/>
            </a:pPr>
            <a:r>
              <a:rPr lang="cs-CZ" sz="2300" dirty="0" smtClean="0"/>
              <a:t>Územní rozhodnutí nebo územní souhlas </a:t>
            </a:r>
            <a:r>
              <a:rPr lang="cs-CZ" sz="1900" dirty="0" smtClean="0"/>
              <a:t>nebo veřejnoprávní smlouva nahrazující územní rozhodnutí</a:t>
            </a:r>
          </a:p>
          <a:p>
            <a:pPr marL="514350" indent="-514350">
              <a:buFont typeface="+mj-lt"/>
              <a:buAutoNum type="arabicPeriod"/>
            </a:pPr>
            <a:r>
              <a:rPr lang="cs-CZ" sz="2300" dirty="0" smtClean="0"/>
              <a:t>Žádost </a:t>
            </a:r>
            <a:r>
              <a:rPr lang="cs-CZ" sz="2300" dirty="0"/>
              <a:t>o stavební povolení nebo ohlášení, </a:t>
            </a:r>
            <a:r>
              <a:rPr lang="cs-CZ" sz="1900" dirty="0"/>
              <a:t>případně stavební povolení nebo souhlas s provedením ohlášeného stavebního </a:t>
            </a:r>
            <a:r>
              <a:rPr lang="cs-CZ" sz="1900" dirty="0" smtClean="0"/>
              <a:t>záměru </a:t>
            </a:r>
            <a:r>
              <a:rPr lang="cs-CZ" sz="1900" dirty="0"/>
              <a:t>nebo veřejnoprávní smlouva nahrazující stavební </a:t>
            </a:r>
            <a:r>
              <a:rPr lang="cs-CZ" sz="1900" dirty="0" smtClean="0"/>
              <a:t>povolení</a:t>
            </a:r>
          </a:p>
          <a:p>
            <a:pPr marL="514350" indent="-514350">
              <a:buFont typeface="+mj-lt"/>
              <a:buAutoNum type="arabicPeriod"/>
            </a:pPr>
            <a:r>
              <a:rPr lang="cs-CZ" sz="2300" dirty="0" smtClean="0"/>
              <a:t>Projektová </a:t>
            </a:r>
            <a:r>
              <a:rPr lang="cs-CZ" sz="2300" dirty="0"/>
              <a:t>dokumentace pro vydání stavebního povolení nebo pro ohlášení </a:t>
            </a:r>
            <a:r>
              <a:rPr lang="cs-CZ" sz="2300" dirty="0" smtClean="0"/>
              <a:t>stavby</a:t>
            </a:r>
          </a:p>
          <a:p>
            <a:pPr marL="514350" indent="-514350">
              <a:buFont typeface="+mj-lt"/>
              <a:buAutoNum type="arabicPeriod"/>
            </a:pPr>
            <a:r>
              <a:rPr lang="cs-CZ" sz="2300" dirty="0" smtClean="0"/>
              <a:t>Položkový </a:t>
            </a:r>
            <a:r>
              <a:rPr lang="cs-CZ" sz="2300" dirty="0"/>
              <a:t>rozpočet </a:t>
            </a:r>
            <a:r>
              <a:rPr lang="cs-CZ" sz="2300" dirty="0" smtClean="0"/>
              <a:t>stavby</a:t>
            </a:r>
          </a:p>
          <a:p>
            <a:pPr marL="514350" indent="-514350">
              <a:buFont typeface="+mj-lt"/>
              <a:buAutoNum type="arabicPeriod"/>
            </a:pPr>
            <a:r>
              <a:rPr lang="cs-CZ" sz="2300" dirty="0" smtClean="0"/>
              <a:t>Doklady k výkupu nemovitostí – příloha zrušena</a:t>
            </a:r>
          </a:p>
          <a:p>
            <a:pPr marL="514350" indent="-514350">
              <a:buFont typeface="+mj-lt"/>
              <a:buAutoNum type="arabicPeriod"/>
            </a:pPr>
            <a:r>
              <a:rPr lang="cs-CZ" sz="2300" dirty="0" smtClean="0"/>
              <a:t>Výpočet </a:t>
            </a:r>
            <a:r>
              <a:rPr lang="cs-CZ" sz="2300" dirty="0"/>
              <a:t>čistých jiných peněžních </a:t>
            </a:r>
            <a:r>
              <a:rPr lang="cs-CZ" sz="2300" dirty="0" smtClean="0"/>
              <a:t>příjmů</a:t>
            </a:r>
          </a:p>
          <a:p>
            <a:pPr marL="514350" indent="-514350">
              <a:buFont typeface="+mj-lt"/>
              <a:buAutoNum type="arabicPeriod"/>
            </a:pPr>
            <a:r>
              <a:rPr lang="cs-CZ" sz="2300" dirty="0" smtClean="0"/>
              <a:t>Smlouva </a:t>
            </a:r>
            <a:r>
              <a:rPr lang="cs-CZ" sz="2300" dirty="0"/>
              <a:t>o </a:t>
            </a:r>
            <a:r>
              <a:rPr lang="cs-CZ" sz="2300" dirty="0" smtClean="0"/>
              <a:t>spolupráci</a:t>
            </a:r>
            <a:endParaRPr lang="cs-CZ" sz="2800" dirty="0" smtClean="0"/>
          </a:p>
        </p:txBody>
      </p:sp>
      <p:sp>
        <p:nvSpPr>
          <p:cNvPr id="2" name="Nadpis 1"/>
          <p:cNvSpPr>
            <a:spLocks noGrp="1"/>
          </p:cNvSpPr>
          <p:nvPr>
            <p:ph type="title"/>
          </p:nvPr>
        </p:nvSpPr>
        <p:spPr/>
        <p:txBody>
          <a:bodyPr/>
          <a:lstStyle/>
          <a:p>
            <a:pPr algn="ctr"/>
            <a:r>
              <a:rPr lang="cs-CZ" dirty="0" smtClean="0"/>
              <a:t>Povinné přílohy žádosti</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0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8579296" cy="4972008"/>
          </a:xfrm>
        </p:spPr>
        <p:txBody>
          <a:bodyPr>
            <a:normAutofit/>
          </a:bodyPr>
          <a:lstStyle/>
          <a:p>
            <a:r>
              <a:rPr lang="cs-CZ" sz="2400" dirty="0" smtClean="0"/>
              <a:t>Intenzita automobilové dopravy</a:t>
            </a:r>
          </a:p>
          <a:p>
            <a:endParaRPr lang="cs-CZ" sz="2400" dirty="0" smtClean="0"/>
          </a:p>
          <a:p>
            <a:endParaRPr lang="cs-CZ" sz="2400" dirty="0" smtClean="0"/>
          </a:p>
          <a:p>
            <a:endParaRPr lang="cs-CZ" sz="2400" dirty="0"/>
          </a:p>
          <a:p>
            <a:endParaRPr lang="cs-CZ" sz="2400" dirty="0" smtClean="0"/>
          </a:p>
          <a:p>
            <a:endParaRPr lang="cs-CZ" sz="2400" dirty="0" smtClean="0"/>
          </a:p>
          <a:p>
            <a:endParaRPr lang="cs-CZ" sz="2400" dirty="0"/>
          </a:p>
          <a:p>
            <a:endParaRPr lang="cs-CZ" sz="2400" dirty="0" smtClean="0"/>
          </a:p>
          <a:p>
            <a:endParaRPr lang="cs-CZ" sz="2400" dirty="0"/>
          </a:p>
          <a:p>
            <a:r>
              <a:rPr lang="cs-CZ" sz="2400" dirty="0" smtClean="0"/>
              <a:t>Vytíženost </a:t>
            </a:r>
            <a:r>
              <a:rPr lang="cs-CZ" sz="2400" dirty="0"/>
              <a:t>dopravy podle Technických podmínek 189</a:t>
            </a:r>
          </a:p>
          <a:p>
            <a:endParaRPr lang="cs-CZ" sz="2400" dirty="0"/>
          </a:p>
        </p:txBody>
      </p:sp>
      <p:sp>
        <p:nvSpPr>
          <p:cNvPr id="3" name="Nadpis 2"/>
          <p:cNvSpPr>
            <a:spLocks noGrp="1"/>
          </p:cNvSpPr>
          <p:nvPr>
            <p:ph type="title"/>
          </p:nvPr>
        </p:nvSpPr>
        <p:spPr/>
        <p:txBody>
          <a:bodyPr>
            <a:normAutofit/>
          </a:bodyPr>
          <a:lstStyle/>
          <a:p>
            <a:pPr algn="ctr"/>
            <a:r>
              <a:rPr lang="cs-CZ" dirty="0" smtClean="0"/>
              <a:t>Upozornění na SP - FNaP</a:t>
            </a:r>
            <a:endParaRPr lang="cs-CZ"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05" t="7146" r="18726" b="10169"/>
          <a:stretch/>
        </p:blipFill>
        <p:spPr bwMode="auto">
          <a:xfrm>
            <a:off x="2327700" y="1916832"/>
            <a:ext cx="4416555" cy="324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kosova\Desktop\Práce\Obrázky a loga\IROP_CZ_RO_B_C-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smtClean="0"/>
              <a:t>Výzva ŘO IROP č. 53 </a:t>
            </a:r>
            <a:r>
              <a:rPr lang="cs-CZ" sz="2400" dirty="0">
                <a:hlinkClick r:id="rId2"/>
              </a:rPr>
              <a:t>http://www.irop.mmr.cz/cs/Vyzvy/Seznam/Vyzva-c-53-Udrzitelna-doprava-integrovane-projekty</a:t>
            </a:r>
            <a:endParaRPr lang="cs-CZ" sz="2400" dirty="0" smtClean="0"/>
          </a:p>
          <a:p>
            <a:endParaRPr lang="cs-CZ" dirty="0" smtClean="0"/>
          </a:p>
          <a:p>
            <a:r>
              <a:rPr lang="cs-CZ" dirty="0" smtClean="0"/>
              <a:t>Obecná a Specifická pravidla </a:t>
            </a:r>
            <a:r>
              <a:rPr lang="cs-CZ" sz="2400" dirty="0">
                <a:hlinkClick r:id="rId2"/>
              </a:rPr>
              <a:t>http://</a:t>
            </a:r>
            <a:r>
              <a:rPr lang="cs-CZ" sz="2400" dirty="0" smtClean="0">
                <a:hlinkClick r:id="rId2"/>
              </a:rPr>
              <a:t>www.irop.mmr.cz/cs/Vyzvy/Seznam/Vyzva-c-53-Udrzitelna-doprava-integrovane-projekty</a:t>
            </a:r>
            <a:endParaRPr lang="cs-CZ" sz="2400" dirty="0" smtClean="0"/>
          </a:p>
          <a:p>
            <a:endParaRPr lang="cs-CZ" dirty="0" smtClean="0"/>
          </a:p>
          <a:p>
            <a:r>
              <a:rPr lang="cs-CZ" dirty="0" smtClean="0"/>
              <a:t>ISKP+ </a:t>
            </a:r>
            <a:r>
              <a:rPr lang="cs-CZ" sz="2400" dirty="0" smtClean="0">
                <a:hlinkClick r:id="rId3"/>
              </a:rPr>
              <a:t>www.mseu.mssf.cz</a:t>
            </a:r>
            <a:endParaRPr lang="cs-CZ" sz="2400" dirty="0" smtClean="0"/>
          </a:p>
          <a:p>
            <a:endParaRPr lang="cs-CZ" sz="2400" dirty="0"/>
          </a:p>
          <a:p>
            <a:r>
              <a:rPr lang="cs-CZ" dirty="0"/>
              <a:t>MAS Brdy </a:t>
            </a:r>
            <a:r>
              <a:rPr lang="cs-CZ" sz="2400" dirty="0" smtClean="0">
                <a:hlinkClick r:id="rId4"/>
              </a:rPr>
              <a:t>www.masbrdy.cz</a:t>
            </a:r>
            <a:endParaRPr lang="cs-CZ" sz="2400" dirty="0" smtClean="0"/>
          </a:p>
          <a:p>
            <a:endParaRPr lang="cs-CZ" dirty="0" smtClean="0"/>
          </a:p>
          <a:p>
            <a:endParaRPr lang="cs-CZ" sz="2400" dirty="0"/>
          </a:p>
          <a:p>
            <a:endParaRPr lang="cs-CZ" sz="2400" dirty="0" smtClean="0"/>
          </a:p>
          <a:p>
            <a:endParaRPr lang="cs-CZ" dirty="0"/>
          </a:p>
        </p:txBody>
      </p:sp>
      <p:sp>
        <p:nvSpPr>
          <p:cNvPr id="2" name="Nadpis 1"/>
          <p:cNvSpPr>
            <a:spLocks noGrp="1"/>
          </p:cNvSpPr>
          <p:nvPr>
            <p:ph type="title"/>
          </p:nvPr>
        </p:nvSpPr>
        <p:spPr/>
        <p:txBody>
          <a:bodyPr/>
          <a:lstStyle/>
          <a:p>
            <a:pPr algn="ctr"/>
            <a:r>
              <a:rPr lang="cs-CZ" dirty="0" smtClean="0"/>
              <a:t>Užitečné odkazy</a:t>
            </a:r>
            <a:endParaRPr lang="cs-CZ" dirty="0"/>
          </a:p>
        </p:txBody>
      </p:sp>
      <p:pic>
        <p:nvPicPr>
          <p:cNvPr id="4" name="Picture 3" descr="C:\Users\kosova\Desktop\Práce\Obrázky a loga\IROP_CZ_RO_B_C-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67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20888"/>
            <a:ext cx="8229600" cy="1143000"/>
          </a:xfrm>
        </p:spPr>
        <p:txBody>
          <a:bodyPr/>
          <a:lstStyle/>
          <a:p>
            <a:pPr algn="ctr"/>
            <a:r>
              <a:rPr lang="cs-CZ" dirty="0" smtClean="0"/>
              <a:t>DĚKUJI ZA POZORNOST</a:t>
            </a:r>
            <a:endParaRPr lang="cs-CZ" dirty="0"/>
          </a:p>
        </p:txBody>
      </p:sp>
      <p:pic>
        <p:nvPicPr>
          <p:cNvPr id="3"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7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514350" indent="-514350">
              <a:buFont typeface="+mj-lt"/>
              <a:buAutoNum type="arabicPeriod"/>
            </a:pPr>
            <a:r>
              <a:rPr lang="cs-CZ" sz="2000" dirty="0" smtClean="0"/>
              <a:t>Výzva ŘO IROP č. 53</a:t>
            </a:r>
          </a:p>
          <a:p>
            <a:pPr marL="514350" indent="-514350">
              <a:buFont typeface="+mj-lt"/>
              <a:buAutoNum type="arabicPeriod"/>
            </a:pPr>
            <a:r>
              <a:rPr lang="cs-CZ" sz="2000" dirty="0" smtClean="0"/>
              <a:t>13</a:t>
            </a:r>
            <a:r>
              <a:rPr lang="cs-CZ" sz="2000" dirty="0" smtClean="0"/>
              <a:t>. </a:t>
            </a:r>
            <a:r>
              <a:rPr lang="cs-CZ" sz="2000" dirty="0" smtClean="0"/>
              <a:t>Výzva MAS Brdy – IROP - Chodci</a:t>
            </a:r>
          </a:p>
          <a:p>
            <a:pPr marL="514350" indent="-514350">
              <a:buFont typeface="+mj-lt"/>
              <a:buAutoNum type="arabicPeriod"/>
            </a:pPr>
            <a:r>
              <a:rPr lang="cs-CZ" sz="2000" dirty="0" smtClean="0"/>
              <a:t>Podporované aktivity</a:t>
            </a:r>
          </a:p>
          <a:p>
            <a:pPr marL="514350" indent="-514350">
              <a:buFont typeface="+mj-lt"/>
              <a:buAutoNum type="arabicPeriod"/>
            </a:pPr>
            <a:r>
              <a:rPr lang="cs-CZ" sz="2000" dirty="0" smtClean="0"/>
              <a:t>Hlavní podporované aktivity</a:t>
            </a:r>
          </a:p>
          <a:p>
            <a:pPr marL="514350" indent="-514350">
              <a:buFont typeface="+mj-lt"/>
              <a:buAutoNum type="arabicPeriod"/>
            </a:pPr>
            <a:r>
              <a:rPr lang="cs-CZ" sz="2000" dirty="0" smtClean="0"/>
              <a:t>Způsobilé výdaje hlavních aktivit</a:t>
            </a:r>
          </a:p>
          <a:p>
            <a:pPr marL="514350" indent="-514350">
              <a:buFont typeface="+mj-lt"/>
              <a:buAutoNum type="arabicPeriod"/>
            </a:pPr>
            <a:r>
              <a:rPr lang="cs-CZ" sz="2000" dirty="0" smtClean="0"/>
              <a:t>Vedlejší podporované výdaje</a:t>
            </a:r>
          </a:p>
          <a:p>
            <a:pPr marL="514350" indent="-514350">
              <a:buFont typeface="+mj-lt"/>
              <a:buAutoNum type="arabicPeriod"/>
            </a:pPr>
            <a:r>
              <a:rPr lang="cs-CZ" sz="2000" dirty="0" smtClean="0"/>
              <a:t>Způsobilé výdaje vedlejších aktivit</a:t>
            </a:r>
          </a:p>
          <a:p>
            <a:pPr marL="514350" indent="-514350">
              <a:buFont typeface="+mj-lt"/>
              <a:buAutoNum type="arabicPeriod"/>
            </a:pPr>
            <a:r>
              <a:rPr lang="cs-CZ" sz="2000" dirty="0" smtClean="0"/>
              <a:t>Povinné přílohy žádosti </a:t>
            </a:r>
          </a:p>
          <a:p>
            <a:pPr marL="514350" indent="-514350">
              <a:buFont typeface="+mj-lt"/>
              <a:buAutoNum type="arabicPeriod"/>
            </a:pPr>
            <a:r>
              <a:rPr lang="cs-CZ" sz="2000" dirty="0" smtClean="0"/>
              <a:t>Upozornění na studii proveditelnosti - FNaP</a:t>
            </a:r>
          </a:p>
          <a:p>
            <a:pPr marL="514350" indent="-514350">
              <a:buFont typeface="+mj-lt"/>
              <a:buAutoNum type="arabicPeriod"/>
            </a:pPr>
            <a:r>
              <a:rPr lang="cs-CZ" sz="2000" dirty="0" smtClean="0"/>
              <a:t>Užitečné odkazy </a:t>
            </a:r>
          </a:p>
          <a:p>
            <a:pPr marL="514350" indent="-514350">
              <a:buFont typeface="+mj-lt"/>
              <a:buAutoNum type="arabicPeriod"/>
            </a:pPr>
            <a:r>
              <a:rPr lang="cs-CZ" sz="2000" dirty="0" smtClean="0"/>
              <a:t>Diskuse, závěr</a:t>
            </a:r>
          </a:p>
        </p:txBody>
      </p:sp>
      <p:sp>
        <p:nvSpPr>
          <p:cNvPr id="2" name="Nadpis 1"/>
          <p:cNvSpPr>
            <a:spLocks noGrp="1"/>
          </p:cNvSpPr>
          <p:nvPr>
            <p:ph type="title"/>
          </p:nvPr>
        </p:nvSpPr>
        <p:spPr/>
        <p:txBody>
          <a:bodyPr/>
          <a:lstStyle/>
          <a:p>
            <a:pPr algn="ctr"/>
            <a:r>
              <a:rPr lang="cs-CZ" dirty="0" smtClean="0"/>
              <a:t>Program</a:t>
            </a:r>
            <a:endParaRPr lang="cs-CZ" dirty="0"/>
          </a:p>
        </p:txBody>
      </p:sp>
      <p:pic>
        <p:nvPicPr>
          <p:cNvPr id="5" name="Picture 3" descr="C:\Users\kosova\Desktop\Práce\Obrázky a loga\IROP_CZ_RO_B_C-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3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b="1" u="sng" dirty="0" smtClean="0"/>
              <a:t>MMR </a:t>
            </a:r>
            <a:r>
              <a:rPr lang="cs-CZ" b="1" u="sng" dirty="0"/>
              <a:t>ČR jako Řídicí orgán IROP </a:t>
            </a:r>
            <a:r>
              <a:rPr lang="cs-CZ" sz="2400" dirty="0" smtClean="0"/>
              <a:t>vyhlásilo v </a:t>
            </a:r>
            <a:r>
              <a:rPr lang="cs-CZ" sz="2400" dirty="0"/>
              <a:t>září 2016 průběžnou výzvu č. 53 </a:t>
            </a:r>
            <a:r>
              <a:rPr lang="cs-CZ" sz="2400" dirty="0" smtClean="0"/>
              <a:t>„Udržitelná </a:t>
            </a:r>
            <a:r>
              <a:rPr lang="cs-CZ" sz="2400" dirty="0"/>
              <a:t>doprava - integrované projekty </a:t>
            </a:r>
            <a:r>
              <a:rPr lang="cs-CZ" sz="2400" dirty="0" smtClean="0"/>
              <a:t>CLLD“</a:t>
            </a:r>
            <a:r>
              <a:rPr lang="cs-CZ" sz="2500" dirty="0" smtClean="0"/>
              <a:t> – </a:t>
            </a:r>
            <a:r>
              <a:rPr lang="cs-CZ" sz="2800" b="1" dirty="0" smtClean="0"/>
              <a:t>Bezpečnost dopravy</a:t>
            </a:r>
          </a:p>
          <a:p>
            <a:endParaRPr lang="cs-CZ" sz="2800" dirty="0" smtClean="0"/>
          </a:p>
          <a:p>
            <a:r>
              <a:rPr lang="cs-CZ" b="1" u="sng" dirty="0" smtClean="0"/>
              <a:t>MAS Brdy </a:t>
            </a:r>
            <a:r>
              <a:rPr lang="cs-CZ" dirty="0" smtClean="0"/>
              <a:t/>
            </a:r>
            <a:br>
              <a:rPr lang="cs-CZ" dirty="0" smtClean="0"/>
            </a:br>
            <a:r>
              <a:rPr lang="cs-CZ" dirty="0" smtClean="0"/>
              <a:t>–</a:t>
            </a:r>
            <a:r>
              <a:rPr lang="cs-CZ" sz="2500" dirty="0" smtClean="0"/>
              <a:t> </a:t>
            </a:r>
            <a:r>
              <a:rPr lang="cs-CZ" sz="2500" dirty="0" smtClean="0"/>
              <a:t>23</a:t>
            </a:r>
            <a:r>
              <a:rPr lang="cs-CZ" sz="2500" dirty="0" smtClean="0"/>
              <a:t>. </a:t>
            </a:r>
            <a:r>
              <a:rPr lang="cs-CZ" sz="2500" dirty="0" smtClean="0"/>
              <a:t>11</a:t>
            </a:r>
            <a:r>
              <a:rPr lang="cs-CZ" sz="2500" dirty="0" smtClean="0"/>
              <a:t>. </a:t>
            </a:r>
            <a:r>
              <a:rPr lang="cs-CZ" sz="2500" dirty="0" smtClean="0"/>
              <a:t>2020 vyhlásila </a:t>
            </a:r>
            <a:br>
              <a:rPr lang="cs-CZ" sz="2500" dirty="0" smtClean="0"/>
            </a:br>
            <a:r>
              <a:rPr lang="cs-CZ" sz="2500" b="1" dirty="0" smtClean="0"/>
              <a:t>13</a:t>
            </a:r>
            <a:r>
              <a:rPr lang="cs-CZ" sz="2500" b="1" dirty="0" smtClean="0"/>
              <a:t>. </a:t>
            </a:r>
            <a:r>
              <a:rPr lang="cs-CZ" sz="2500" b="1" dirty="0" smtClean="0"/>
              <a:t>Výzvu MAS Brdy – IROP – </a:t>
            </a:r>
            <a:r>
              <a:rPr lang="cs-CZ" sz="2800" b="1" dirty="0" smtClean="0"/>
              <a:t>Chodci</a:t>
            </a:r>
            <a:endParaRPr lang="cs-CZ" sz="2400" b="1" dirty="0"/>
          </a:p>
          <a:p>
            <a:pPr marL="109728" indent="0">
              <a:buNone/>
            </a:pPr>
            <a:endParaRPr lang="cs-CZ" sz="2800" dirty="0"/>
          </a:p>
        </p:txBody>
      </p:sp>
      <p:sp>
        <p:nvSpPr>
          <p:cNvPr id="2" name="Nadpis 1"/>
          <p:cNvSpPr>
            <a:spLocks noGrp="1"/>
          </p:cNvSpPr>
          <p:nvPr>
            <p:ph type="title"/>
          </p:nvPr>
        </p:nvSpPr>
        <p:spPr/>
        <p:txBody>
          <a:bodyPr/>
          <a:lstStyle/>
          <a:p>
            <a:pPr algn="ctr"/>
            <a:r>
              <a:rPr lang="cs-CZ" dirty="0" smtClean="0"/>
              <a:t>Výzva ŘO IROP č. 53</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4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r>
              <a:rPr lang="cs-CZ" sz="2800" dirty="0" smtClean="0"/>
              <a:t>Kolová výzva</a:t>
            </a:r>
          </a:p>
          <a:p>
            <a:endParaRPr lang="cs-CZ" sz="2800" dirty="0" smtClean="0"/>
          </a:p>
          <a:p>
            <a:r>
              <a:rPr lang="cs-CZ" sz="2800" dirty="0" smtClean="0"/>
              <a:t>Místo realizace:  území MAS Brdy</a:t>
            </a:r>
          </a:p>
          <a:p>
            <a:endParaRPr lang="cs-CZ" sz="2800" dirty="0" smtClean="0"/>
          </a:p>
          <a:p>
            <a:r>
              <a:rPr lang="cs-CZ" sz="2800" dirty="0" smtClean="0"/>
              <a:t>Celková alokace:  </a:t>
            </a:r>
            <a:r>
              <a:rPr lang="cs-CZ" sz="2800" dirty="0" smtClean="0"/>
              <a:t>1 </a:t>
            </a:r>
            <a:r>
              <a:rPr lang="cs-CZ" sz="2800" dirty="0" smtClean="0"/>
              <a:t>532 895,46 Kč</a:t>
            </a:r>
            <a:endParaRPr lang="cs-CZ" sz="2800" dirty="0" smtClean="0"/>
          </a:p>
          <a:p>
            <a:endParaRPr lang="cs-CZ" sz="2800" dirty="0" smtClean="0"/>
          </a:p>
          <a:p>
            <a:r>
              <a:rPr lang="cs-CZ" sz="2800" dirty="0" smtClean="0"/>
              <a:t>Výše způsobilých výdajů: 800 </a:t>
            </a:r>
            <a:r>
              <a:rPr lang="cs-CZ" sz="2800" dirty="0" smtClean="0"/>
              <a:t>000 Kč</a:t>
            </a:r>
            <a:endParaRPr lang="cs-CZ" sz="2800" dirty="0" smtClean="0"/>
          </a:p>
          <a:p>
            <a:endParaRPr lang="cs-CZ" sz="2800" dirty="0" smtClean="0"/>
          </a:p>
          <a:p>
            <a:r>
              <a:rPr lang="cs-CZ" sz="2800" dirty="0" smtClean="0"/>
              <a:t>Oprávnění žadatelé: obce</a:t>
            </a:r>
          </a:p>
          <a:p>
            <a:endParaRPr lang="cs-CZ" sz="2800" dirty="0" smtClean="0"/>
          </a:p>
        </p:txBody>
      </p:sp>
      <p:sp>
        <p:nvSpPr>
          <p:cNvPr id="2" name="Nadpis 1"/>
          <p:cNvSpPr>
            <a:spLocks noGrp="1"/>
          </p:cNvSpPr>
          <p:nvPr>
            <p:ph type="title"/>
          </p:nvPr>
        </p:nvSpPr>
        <p:spPr/>
        <p:txBody>
          <a:bodyPr>
            <a:normAutofit fontScale="90000"/>
          </a:bodyPr>
          <a:lstStyle/>
          <a:p>
            <a:pPr algn="ctr"/>
            <a:r>
              <a:rPr lang="cs-CZ" dirty="0" smtClean="0"/>
              <a:t>13</a:t>
            </a:r>
            <a:r>
              <a:rPr lang="cs-CZ" dirty="0" smtClean="0"/>
              <a:t>. </a:t>
            </a:r>
            <a:r>
              <a:rPr lang="cs-CZ" dirty="0" smtClean="0"/>
              <a:t>Výzva MAS Brdy – IROP - Chodci</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1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800" b="1" dirty="0"/>
              <a:t>H</a:t>
            </a:r>
            <a:r>
              <a:rPr lang="cs-CZ" sz="2800" b="1" dirty="0" smtClean="0"/>
              <a:t>lavní </a:t>
            </a:r>
            <a:r>
              <a:rPr lang="cs-CZ" sz="2800" b="1" dirty="0"/>
              <a:t>aktivity </a:t>
            </a:r>
            <a:r>
              <a:rPr lang="cs-CZ" sz="2800" b="1" dirty="0" smtClean="0"/>
              <a:t>-</a:t>
            </a:r>
            <a:r>
              <a:rPr lang="cs-CZ" sz="2800" dirty="0" smtClean="0"/>
              <a:t> </a:t>
            </a:r>
            <a:r>
              <a:rPr lang="cs-CZ" sz="2800" dirty="0"/>
              <a:t>minimálně 85 % celkových způsobilých výdajů </a:t>
            </a:r>
            <a:r>
              <a:rPr lang="cs-CZ" sz="2800" dirty="0" smtClean="0"/>
              <a:t>projektu</a:t>
            </a:r>
          </a:p>
          <a:p>
            <a:endParaRPr lang="cs-CZ" sz="2800" dirty="0"/>
          </a:p>
          <a:p>
            <a:r>
              <a:rPr lang="cs-CZ" sz="2800" b="1" dirty="0"/>
              <a:t>V</a:t>
            </a:r>
            <a:r>
              <a:rPr lang="cs-CZ" sz="2800" b="1" dirty="0" smtClean="0"/>
              <a:t>edlejší </a:t>
            </a:r>
            <a:r>
              <a:rPr lang="cs-CZ" sz="2800" b="1" dirty="0"/>
              <a:t>aktivity </a:t>
            </a:r>
            <a:r>
              <a:rPr lang="cs-CZ" sz="2800" b="1" dirty="0" smtClean="0"/>
              <a:t>-</a:t>
            </a:r>
            <a:r>
              <a:rPr lang="cs-CZ" sz="2800" dirty="0" smtClean="0"/>
              <a:t> </a:t>
            </a:r>
            <a:r>
              <a:rPr lang="cs-CZ" sz="2800" dirty="0"/>
              <a:t>maximálně 15 % celkových způsobilých výdajů </a:t>
            </a:r>
            <a:r>
              <a:rPr lang="cs-CZ" sz="2800" dirty="0" smtClean="0"/>
              <a:t>projektu</a:t>
            </a:r>
          </a:p>
          <a:p>
            <a:pPr marL="0" indent="0">
              <a:buNone/>
            </a:pPr>
            <a:r>
              <a:rPr lang="cs-CZ" sz="2000" dirty="0" smtClean="0"/>
              <a:t>	</a:t>
            </a:r>
          </a:p>
          <a:p>
            <a:pPr marL="0" indent="0">
              <a:buNone/>
            </a:pPr>
            <a:endParaRPr lang="cs-CZ" sz="2800" dirty="0" smtClean="0"/>
          </a:p>
          <a:p>
            <a:pPr marL="0" indent="0" algn="ctr">
              <a:buNone/>
            </a:pPr>
            <a:r>
              <a:rPr lang="cs-CZ" sz="2800" dirty="0" smtClean="0"/>
              <a:t>!!! Nutno zachovat poměr hlavních </a:t>
            </a:r>
            <a:r>
              <a:rPr lang="cs-CZ" sz="2800" dirty="0"/>
              <a:t>!!!</a:t>
            </a:r>
          </a:p>
          <a:p>
            <a:pPr marL="0" indent="0" algn="ctr">
              <a:buNone/>
            </a:pPr>
            <a:r>
              <a:rPr lang="cs-CZ" sz="2800" dirty="0" smtClean="0"/>
              <a:t>a vedlejších aktivit.</a:t>
            </a:r>
            <a:endParaRPr lang="cs-CZ" sz="2800" dirty="0"/>
          </a:p>
        </p:txBody>
      </p:sp>
      <p:sp>
        <p:nvSpPr>
          <p:cNvPr id="2" name="Nadpis 1"/>
          <p:cNvSpPr>
            <a:spLocks noGrp="1"/>
          </p:cNvSpPr>
          <p:nvPr>
            <p:ph type="title"/>
          </p:nvPr>
        </p:nvSpPr>
        <p:spPr/>
        <p:txBody>
          <a:bodyPr/>
          <a:lstStyle/>
          <a:p>
            <a:pPr algn="ctr"/>
            <a:r>
              <a:rPr lang="cs-CZ" dirty="0" smtClean="0"/>
              <a:t>Podporované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1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81328"/>
            <a:ext cx="8229600" cy="4827991"/>
          </a:xfrm>
        </p:spPr>
        <p:txBody>
          <a:bodyPr>
            <a:normAutofit fontScale="47500" lnSpcReduction="20000"/>
          </a:bodyPr>
          <a:lstStyle/>
          <a:p>
            <a:r>
              <a:rPr lang="cs-CZ" dirty="0" smtClean="0"/>
              <a:t>rekonstrukce</a:t>
            </a:r>
            <a:r>
              <a:rPr lang="cs-CZ" dirty="0"/>
              <a:t>, modernizace a výstavba chodníků podél silnic I., II. a III. třídy </a:t>
            </a:r>
            <a:r>
              <a:rPr lang="cs-CZ" dirty="0" smtClean="0"/>
              <a:t/>
            </a:r>
            <a:br>
              <a:rPr lang="cs-CZ" dirty="0" smtClean="0"/>
            </a:br>
            <a:r>
              <a:rPr lang="cs-CZ" dirty="0" smtClean="0"/>
              <a:t>a </a:t>
            </a:r>
            <a:r>
              <a:rPr lang="cs-CZ" dirty="0"/>
              <a:t>místních </a:t>
            </a:r>
            <a:r>
              <a:rPr lang="cs-CZ" dirty="0" smtClean="0"/>
              <a:t>komunikací nebo chodníků a stezek odklánějící pěší dopravu od silnic I., II. a III. třídy a místních komunikací, </a:t>
            </a:r>
            <a:r>
              <a:rPr lang="cs-CZ" dirty="0"/>
              <a:t>přizpůsobených osobám s omezenou schopností pohybu </a:t>
            </a:r>
            <a:r>
              <a:rPr lang="cs-CZ" dirty="0" smtClean="0"/>
              <a:t/>
            </a:r>
            <a:br>
              <a:rPr lang="cs-CZ" dirty="0" smtClean="0"/>
            </a:br>
            <a:r>
              <a:rPr lang="cs-CZ" dirty="0" smtClean="0"/>
              <a:t>a </a:t>
            </a:r>
            <a:r>
              <a:rPr lang="cs-CZ" dirty="0"/>
              <a:t>orientace, včetně přechodů pro chodce a míst pro </a:t>
            </a:r>
            <a:r>
              <a:rPr lang="cs-CZ" dirty="0" smtClean="0"/>
              <a:t>přecházení</a:t>
            </a:r>
            <a:endParaRPr lang="cs-CZ" dirty="0"/>
          </a:p>
          <a:p>
            <a:endParaRPr lang="cs-CZ" dirty="0" smtClean="0"/>
          </a:p>
          <a:p>
            <a:r>
              <a:rPr lang="cs-CZ" dirty="0" smtClean="0"/>
              <a:t>rekonstrukce</a:t>
            </a:r>
            <a:r>
              <a:rPr lang="cs-CZ" dirty="0"/>
              <a:t>, modernizace a výstavba bezbariérových komunikací pro </a:t>
            </a:r>
            <a:r>
              <a:rPr lang="cs-CZ" dirty="0" smtClean="0"/>
              <a:t>pěší</a:t>
            </a:r>
            <a:br>
              <a:rPr lang="cs-CZ" dirty="0" smtClean="0"/>
            </a:br>
            <a:r>
              <a:rPr lang="cs-CZ" dirty="0" smtClean="0"/>
              <a:t>k </a:t>
            </a:r>
            <a:r>
              <a:rPr lang="cs-CZ" dirty="0"/>
              <a:t>zastávkám veřejné hromadné </a:t>
            </a:r>
            <a:r>
              <a:rPr lang="cs-CZ" dirty="0" smtClean="0"/>
              <a:t>dopravy </a:t>
            </a:r>
            <a:endParaRPr lang="cs-CZ" dirty="0"/>
          </a:p>
          <a:p>
            <a:endParaRPr lang="cs-CZ" dirty="0" smtClean="0"/>
          </a:p>
          <a:p>
            <a:r>
              <a:rPr lang="cs-CZ" dirty="0" smtClean="0"/>
              <a:t>rekonstrukce</a:t>
            </a:r>
            <a:r>
              <a:rPr lang="cs-CZ" dirty="0"/>
              <a:t>, modernizace a výstavba podchodů nebo lávek pro chodce přes silnice I., II. a III. třídy, místní komunikace, železniční a tramvajovou dráhu, přizpůsobených osobám s omezenou schopností pohybu a orientace </a:t>
            </a:r>
            <a:r>
              <a:rPr lang="cs-CZ" dirty="0" smtClean="0"/>
              <a:t>a </a:t>
            </a:r>
            <a:r>
              <a:rPr lang="cs-CZ" dirty="0"/>
              <a:t>navazujících na bezbariérové komunikace pro </a:t>
            </a:r>
            <a:r>
              <a:rPr lang="cs-CZ" dirty="0" smtClean="0"/>
              <a:t>pěší</a:t>
            </a:r>
          </a:p>
          <a:p>
            <a:endParaRPr lang="cs-CZ" dirty="0" smtClean="0"/>
          </a:p>
          <a:p>
            <a:r>
              <a:rPr lang="cs-CZ" dirty="0" smtClean="0"/>
              <a:t>realizace prvků zvyšující bezpečnost železniční, silniční, cyklistické a pěší dopravy (bezpečnostní opatření realizovaná na silnici, místní komunikaci nebo na dráze, veřejné osvětlení, prvky inteligentních systémů)</a:t>
            </a:r>
          </a:p>
          <a:p>
            <a:endParaRPr lang="cs-CZ" dirty="0" smtClean="0"/>
          </a:p>
          <a:p>
            <a:r>
              <a:rPr lang="cs-CZ" dirty="0" smtClean="0"/>
              <a:t>je možná 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 bezpečnost dopravy</a:t>
            </a:r>
          </a:p>
          <a:p>
            <a:endParaRPr lang="cs-CZ" sz="2000" dirty="0" smtClean="0"/>
          </a:p>
          <a:p>
            <a:r>
              <a:rPr lang="cs-CZ" dirty="0"/>
              <a:t>j</a:t>
            </a:r>
            <a:r>
              <a:rPr lang="cs-CZ" dirty="0" smtClean="0"/>
              <a:t>e možná kombinace více těchto aktivit</a:t>
            </a:r>
          </a:p>
          <a:p>
            <a:endParaRPr lang="cs-CZ" dirty="0"/>
          </a:p>
          <a:p>
            <a:endParaRPr lang="cs-CZ" dirty="0" smtClean="0"/>
          </a:p>
        </p:txBody>
      </p:sp>
      <p:sp>
        <p:nvSpPr>
          <p:cNvPr id="2" name="Nadpis 1"/>
          <p:cNvSpPr>
            <a:spLocks noGrp="1"/>
          </p:cNvSpPr>
          <p:nvPr>
            <p:ph type="title"/>
          </p:nvPr>
        </p:nvSpPr>
        <p:spPr/>
        <p:txBody>
          <a:bodyPr/>
          <a:lstStyle/>
          <a:p>
            <a:pPr algn="ctr"/>
            <a:r>
              <a:rPr lang="cs-CZ" dirty="0" smtClean="0"/>
              <a:t>Hlavní podporované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021288"/>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7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8229600" cy="4827992"/>
          </a:xfrm>
        </p:spPr>
        <p:txBody>
          <a:bodyPr>
            <a:normAutofit/>
          </a:bodyPr>
          <a:lstStyle/>
          <a:p>
            <a:r>
              <a:rPr lang="cs-CZ" sz="2400" dirty="0" smtClean="0"/>
              <a:t>Stavby</a:t>
            </a:r>
            <a:r>
              <a:rPr lang="cs-CZ" dirty="0" smtClean="0"/>
              <a:t> </a:t>
            </a:r>
          </a:p>
          <a:p>
            <a:pPr lvl="1"/>
            <a:r>
              <a:rPr lang="cs-CZ" sz="1600" dirty="0"/>
              <a:t>V</a:t>
            </a:r>
            <a:r>
              <a:rPr lang="cs-CZ" sz="1600" dirty="0" smtClean="0"/>
              <a:t>ýdaje na realizaci chodníků a pásů pro chodce jako součástí silnice nebo místní komunikace, samostatných chodníků a stezek pro pěší, společných pásů pro cyklisty a chodce v přidruženém prostoru silnic a místních komunikací, stezek pro cyklisty a chodce, včetně všech konstrukčních vrstev a patření pro osoby s omezenou schopností pohybu a orientace </a:t>
            </a:r>
          </a:p>
          <a:p>
            <a:endParaRPr lang="cs-CZ" sz="1200" dirty="0" smtClean="0"/>
          </a:p>
          <a:p>
            <a:r>
              <a:rPr lang="cs-CZ" sz="2400" dirty="0" smtClean="0"/>
              <a:t>Výdaje na realizaci prvků zvyšujících bezpečnost pěší dopravy</a:t>
            </a:r>
          </a:p>
          <a:p>
            <a:pPr lvl="1"/>
            <a:r>
              <a:rPr lang="cs-CZ" sz="1600" dirty="0" smtClean="0"/>
              <a:t>Podchody, lávky, části mostních objektů a propustků, na kterých je komunikace pro pěší vedena</a:t>
            </a:r>
          </a:p>
          <a:p>
            <a:pPr lvl="1"/>
            <a:r>
              <a:rPr lang="cs-CZ" sz="1600" dirty="0" smtClean="0"/>
              <a:t>Opěrné zdi, náspy, svahy a příkopy</a:t>
            </a:r>
          </a:p>
          <a:p>
            <a:pPr lvl="1"/>
            <a:r>
              <a:rPr lang="cs-CZ" sz="1600" dirty="0"/>
              <a:t>Místa pro přecházení, přechody pro chodce, přejezdy pro cyklisty, jejich nasvětlení a ochranné ostrůvky, vysazené chodníkové plochy</a:t>
            </a:r>
          </a:p>
          <a:p>
            <a:pPr lvl="1"/>
            <a:r>
              <a:rPr lang="cs-CZ" sz="1600" dirty="0"/>
              <a:t>Nástupiště autobusových zastávek včetně bezbariérového propojení </a:t>
            </a:r>
            <a:r>
              <a:rPr lang="cs-CZ" sz="1600" dirty="0" smtClean="0"/>
              <a:t>nástupišť</a:t>
            </a:r>
            <a:endParaRPr lang="cs-CZ" sz="1600" dirty="0"/>
          </a:p>
        </p:txBody>
      </p:sp>
      <p:sp>
        <p:nvSpPr>
          <p:cNvPr id="3" name="Nadpis 2"/>
          <p:cNvSpPr>
            <a:spLocks noGrp="1"/>
          </p:cNvSpPr>
          <p:nvPr>
            <p:ph type="title"/>
          </p:nvPr>
        </p:nvSpPr>
        <p:spPr/>
        <p:txBody>
          <a:bodyPr>
            <a:normAutofit fontScale="90000"/>
          </a:bodyPr>
          <a:lstStyle/>
          <a:p>
            <a:pPr algn="ctr"/>
            <a:r>
              <a:rPr lang="cs-CZ" dirty="0" smtClean="0"/>
              <a:t>Způsobilé výdaje na hlavní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5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404664"/>
            <a:ext cx="8229600" cy="5904656"/>
          </a:xfrm>
        </p:spPr>
        <p:txBody>
          <a:bodyPr>
            <a:normAutofit/>
          </a:bodyPr>
          <a:lstStyle/>
          <a:p>
            <a:pPr lvl="1"/>
            <a:r>
              <a:rPr lang="cs-CZ" sz="1700" dirty="0" smtClean="0"/>
              <a:t>Jízdní pruhy pro cyklisty umístěné podél pásu pro chodce </a:t>
            </a:r>
            <a:br>
              <a:rPr lang="cs-CZ" sz="1700" dirty="0" smtClean="0"/>
            </a:br>
            <a:r>
              <a:rPr lang="cs-CZ" sz="1700" dirty="0" smtClean="0"/>
              <a:t>a přidruženém prostoru silnic a místních komunikací</a:t>
            </a:r>
          </a:p>
          <a:p>
            <a:pPr lvl="1"/>
            <a:r>
              <a:rPr lang="cs-CZ" sz="1700" dirty="0" smtClean="0"/>
              <a:t>Stezka pro cyklisty vedená současně s komunikací pro pěší v trase silnice nebo místní komunikace</a:t>
            </a:r>
          </a:p>
          <a:p>
            <a:pPr lvl="1"/>
            <a:r>
              <a:rPr lang="cs-CZ" sz="1700" dirty="0" smtClean="0"/>
              <a:t>Zábradlí na mostech a zábradlí jako bezpečnostní opatření </a:t>
            </a:r>
          </a:p>
          <a:p>
            <a:pPr lvl="1"/>
            <a:r>
              <a:rPr lang="cs-CZ" sz="1700" dirty="0" smtClean="0"/>
              <a:t>Svislé a vodorovné dopravní značení a zvýrazňující prvky</a:t>
            </a:r>
          </a:p>
          <a:p>
            <a:pPr lvl="1"/>
            <a:r>
              <a:rPr lang="cs-CZ" sz="1700" dirty="0"/>
              <a:t>Světelné signalizační zařízení řídící provoz samostatného přechodu pro chodce nebo přechodu pro chodce s přejezdem pro cyklisty </a:t>
            </a:r>
          </a:p>
          <a:p>
            <a:pPr lvl="1"/>
            <a:r>
              <a:rPr lang="cs-CZ" sz="1700" dirty="0"/>
              <a:t>Veřejné osvětlení komunikace pro pěší a hlavního dopravního prostoru pozemní komunikace</a:t>
            </a:r>
          </a:p>
          <a:p>
            <a:pPr lvl="1"/>
            <a:r>
              <a:rPr lang="cs-CZ" sz="1700" dirty="0"/>
              <a:t>Bezpečností opatření realizovaná na silnici, místní komunikaci nebo dráze (vychýlení jízdního pruhu, zúžení komunikace, dělící ostrůvky, vysazené plochy na vjezdech do křižovatky, úpravy povrchu a tvaru křižovatek, zvýšení protismykových vlastností krytu vozovky, zvýrazňující dopravní značení včetně liniových opatření pro cyklisty, zvýrazňující dopravní zařízení a optické prvky, polštáře a zvýšené plochy, svodidla v nebezpečných úsecích, prvky aktivní bezpečnosti </a:t>
            </a:r>
            <a:r>
              <a:rPr lang="cs-CZ" sz="1700" dirty="0" smtClean="0"/>
              <a:t/>
            </a:r>
            <a:br>
              <a:rPr lang="cs-CZ" sz="1700" dirty="0" smtClean="0"/>
            </a:br>
            <a:r>
              <a:rPr lang="cs-CZ" sz="1700" dirty="0" smtClean="0"/>
              <a:t>v </a:t>
            </a:r>
            <a:r>
              <a:rPr lang="cs-CZ" sz="1700" dirty="0"/>
              <a:t>blízkosti přechodů pro chodce a související telematika, přístroje na měření rychlosti a tabule informující o rychlosti vozidla</a:t>
            </a:r>
            <a:r>
              <a:rPr lang="cs-CZ" sz="1700" dirty="0" smtClean="0"/>
              <a:t>)</a:t>
            </a:r>
            <a:endParaRPr lang="cs-CZ" sz="17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6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404664"/>
            <a:ext cx="8229600" cy="5602627"/>
          </a:xfrm>
        </p:spPr>
        <p:txBody>
          <a:bodyPr/>
          <a:lstStyle/>
          <a:p>
            <a:pPr lvl="1"/>
            <a:r>
              <a:rPr lang="cs-CZ" sz="1600" dirty="0"/>
              <a:t>Dešťové vpusti, šachty a přípojky k odvodu vod z povrchu komunikace </a:t>
            </a:r>
            <a:r>
              <a:rPr lang="cs-CZ" sz="1600" dirty="0" smtClean="0"/>
              <a:t/>
            </a:r>
            <a:br>
              <a:rPr lang="cs-CZ" sz="1600" dirty="0" smtClean="0"/>
            </a:br>
            <a:r>
              <a:rPr lang="cs-CZ" sz="1600" dirty="0" smtClean="0"/>
              <a:t>do </a:t>
            </a:r>
            <a:r>
              <a:rPr lang="cs-CZ" sz="1600" dirty="0"/>
              <a:t>kanalizace</a:t>
            </a:r>
          </a:p>
          <a:p>
            <a:pPr lvl="1"/>
            <a:r>
              <a:rPr lang="cs-CZ" sz="1600" dirty="0"/>
              <a:t>Připojení sousedních nemovitostí maximálně v délce odpovídající šířce komunikace pro pěší</a:t>
            </a:r>
          </a:p>
          <a:p>
            <a:pPr lvl="1"/>
            <a:r>
              <a:rPr lang="cs-CZ" sz="1600" dirty="0"/>
              <a:t>Vegetační úpravy  pozemků dotčených stavbou</a:t>
            </a:r>
          </a:p>
          <a:p>
            <a:pPr lvl="1"/>
            <a:endParaRPr lang="cs-CZ" sz="1600" dirty="0" smtClean="0"/>
          </a:p>
          <a:p>
            <a:pPr lvl="1"/>
            <a:endParaRPr lang="cs-CZ" sz="1600" dirty="0" smtClean="0"/>
          </a:p>
          <a:p>
            <a:r>
              <a:rPr lang="cs-CZ" sz="2400" dirty="0" smtClean="0"/>
              <a:t>Další související výdaje</a:t>
            </a:r>
          </a:p>
          <a:p>
            <a:pPr lvl="1"/>
            <a:r>
              <a:rPr lang="cs-CZ" sz="1600" dirty="0" smtClean="0"/>
              <a:t>Příprava staveniště</a:t>
            </a:r>
          </a:p>
          <a:p>
            <a:pPr lvl="1"/>
            <a:r>
              <a:rPr lang="cs-CZ" sz="1600" dirty="0" smtClean="0"/>
              <a:t>Demolice objektů podmiňujících výstavbu</a:t>
            </a:r>
          </a:p>
          <a:p>
            <a:pPr lvl="1"/>
            <a:r>
              <a:rPr lang="cs-CZ" sz="1600" dirty="0" smtClean="0"/>
              <a:t>Manipulace s kulturními vrstvami zeminy</a:t>
            </a:r>
          </a:p>
          <a:p>
            <a:pPr lvl="1"/>
            <a:r>
              <a:rPr lang="cs-CZ" sz="1600" dirty="0" smtClean="0"/>
              <a:t>Rekultivace ploch původně zastavěných pozemků</a:t>
            </a:r>
            <a:endParaRPr lang="cs-CZ" sz="16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020272" y="2708920"/>
            <a:ext cx="1584176" cy="923330"/>
          </a:xfrm>
          <a:prstGeom prst="rect">
            <a:avLst/>
          </a:prstGeom>
          <a:noFill/>
        </p:spPr>
        <p:txBody>
          <a:bodyPr wrap="square" rtlCol="0">
            <a:spAutoFit/>
          </a:bodyPr>
          <a:lstStyle/>
          <a:p>
            <a:pPr algn="ctr"/>
            <a:r>
              <a:rPr lang="cs-CZ" sz="5400" dirty="0" smtClean="0">
                <a:latin typeface="Arial" panose="020B0604020202020204" pitchFamily="34" charset="0"/>
                <a:cs typeface="Arial" panose="020B0604020202020204" pitchFamily="34" charset="0"/>
              </a:rPr>
              <a:t>85%</a:t>
            </a:r>
            <a:endParaRPr lang="cs-CZ"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54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Vlastní 2">
      <a:dk1>
        <a:sysClr val="windowText" lastClr="000000"/>
      </a:dk1>
      <a:lt1>
        <a:sysClr val="window" lastClr="FFFFFF"/>
      </a:lt1>
      <a:dk2>
        <a:srgbClr val="676A55"/>
      </a:dk2>
      <a:lt2>
        <a:srgbClr val="EAEBDE"/>
      </a:lt2>
      <a:accent1>
        <a:srgbClr val="00B050"/>
      </a:accent1>
      <a:accent2>
        <a:srgbClr val="76A676"/>
      </a:accent2>
      <a:accent3>
        <a:srgbClr val="A8CDD7"/>
      </a:accent3>
      <a:accent4>
        <a:srgbClr val="C0BEAF"/>
      </a:accent4>
      <a:accent5>
        <a:srgbClr val="CEC597"/>
      </a:accent5>
      <a:accent6>
        <a:srgbClr val="E8B7B7"/>
      </a:accent6>
      <a:hlink>
        <a:srgbClr val="0070C0"/>
      </a:hlink>
      <a:folHlink>
        <a:srgbClr val="0070C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TotalTime>
  <Words>583</Words>
  <Application>Microsoft Office PowerPoint</Application>
  <PresentationFormat>Předvádění na obrazovce (4:3)</PresentationFormat>
  <Paragraphs>138</Paragraphs>
  <Slides>17</Slides>
  <Notes>1</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Shluk</vt:lpstr>
      <vt:lpstr>13. Výzva  MAS Brdy – IROP -  Chodci    Seminář pro žadatele </vt:lpstr>
      <vt:lpstr>Program</vt:lpstr>
      <vt:lpstr>Výzva ŘO IROP č. 53</vt:lpstr>
      <vt:lpstr>13. Výzva MAS Brdy – IROP - Chodci</vt:lpstr>
      <vt:lpstr>Podporované aktivity</vt:lpstr>
      <vt:lpstr>Hlavní podporované aktivity</vt:lpstr>
      <vt:lpstr>Způsobilé výdaje na hlavní aktivity</vt:lpstr>
      <vt:lpstr>Prezentace aplikace PowerPoint</vt:lpstr>
      <vt:lpstr>Prezentace aplikace PowerPoint</vt:lpstr>
      <vt:lpstr>Vedlejší podporované výdaje </vt:lpstr>
      <vt:lpstr>Způsobilé výdaje na vedlejší aktivity</vt:lpstr>
      <vt:lpstr>Prezentace aplikace PowerPoint</vt:lpstr>
      <vt:lpstr>Prezentace aplikace PowerPoint</vt:lpstr>
      <vt:lpstr>Povinné přílohy žádosti</vt:lpstr>
      <vt:lpstr>Upozornění na SP - FNaP</vt:lpstr>
      <vt:lpstr>Užitečné odkazy</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Chodci</dc:title>
  <dc:creator>Věra Tintěrová</dc:creator>
  <cp:lastModifiedBy>Manažer IROP</cp:lastModifiedBy>
  <cp:revision>57</cp:revision>
  <dcterms:created xsi:type="dcterms:W3CDTF">2018-01-08T09:27:11Z</dcterms:created>
  <dcterms:modified xsi:type="dcterms:W3CDTF">2021-03-10T10:08:40Z</dcterms:modified>
</cp:coreProperties>
</file>