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70" r:id="rId9"/>
    <p:sldId id="267" r:id="rId10"/>
    <p:sldId id="268" r:id="rId11"/>
    <p:sldId id="269" r:id="rId12"/>
    <p:sldId id="272" r:id="rId13"/>
    <p:sldId id="271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3AE1E0-77AD-4E1B-8F1C-1E71BFB5B06C}" type="datetimeFigureOut">
              <a:rPr lang="cs-CZ" smtClean="0"/>
              <a:t>11. 5. 2017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B14832-60C1-4A80-9E7E-72FA0CB1C4C2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brdy.cz/doku.php?id=star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brdy.cz/doku.php?id=star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brdy.cz/doku.php?id=star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brdy.cz/doku.php?id=star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brdy.cz/doku.php?id=sta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Opatření 1.2 HASIČI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PŘÍPRAVA PROJEKTU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199704"/>
          </a:xfrm>
        </p:spPr>
        <p:txBody>
          <a:bodyPr/>
          <a:lstStyle/>
          <a:p>
            <a:pPr algn="ctr"/>
            <a:r>
              <a:rPr lang="cs-CZ" dirty="0" smtClean="0"/>
              <a:t>Integrovaný regionální operační program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702305" y="5657671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Ing. Lenka Kurtinová</a:t>
            </a:r>
          </a:p>
          <a:p>
            <a:pPr algn="ctr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MAS Brdy</a:t>
            </a:r>
          </a:p>
          <a:p>
            <a:pPr algn="ctr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11. 5.2017</a:t>
            </a:r>
          </a:p>
          <a:p>
            <a:pPr algn="ctr"/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Obrázek 4" descr="http://www.masbrdy.cz/lib/exe/fetch.php?cache=&amp;media=logo_mm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19" y="292925"/>
            <a:ext cx="5007610" cy="653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www.masbrdy.cz/lib/exe/fetch.php?media=logo.png">
            <a:hlinkClick r:id="rId3" tooltip="[H]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88" y="584600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3192" lvl="1" indent="0">
              <a:buNone/>
            </a:pPr>
            <a:r>
              <a:rPr lang="cs-CZ" sz="2800" u="sng" dirty="0" smtClean="0">
                <a:solidFill>
                  <a:schemeClr val="bg2">
                    <a:lumMod val="10000"/>
                  </a:schemeClr>
                </a:solidFill>
              </a:rPr>
              <a:t>Pořízené vybavení </a:t>
            </a:r>
          </a:p>
          <a:p>
            <a:pPr lvl="1"/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Dle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stanovených normativů vybavení v množství v něm 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stanoveném </a:t>
            </a:r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(SP výzvy č. 69 – str.. 14 – 23)</a:t>
            </a:r>
          </a:p>
          <a:p>
            <a:pPr lvl="1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Jednotky SDH obce</a:t>
            </a:r>
          </a:p>
          <a:p>
            <a:pPr lvl="2"/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Sněhové srážky a masivní námrazy – 1 x dopravní automobil pro evakuaci a nouzové zásobování obyvatel </a:t>
            </a:r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obcí, </a:t>
            </a:r>
          </a:p>
          <a:p>
            <a:pPr lvl="2"/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Orkány </a:t>
            </a: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a větrné smrště – nic</a:t>
            </a:r>
          </a:p>
          <a:p>
            <a:pPr lvl="2"/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Extrémní sucha – 1x  velkokapacitní požární cisterna na dopravu vody, hadicový kontejner / </a:t>
            </a:r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přívěs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976663" cy="147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sbrdy.cz/lib/exe/fetch.php?media=logo.png">
            <a:hlinkClick r:id="rId3" tooltip="[H]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3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Plná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moc</a:t>
            </a:r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Zadávací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a výběrová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řízení</a:t>
            </a:r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Stanovisko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HZS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kraje </a:t>
            </a:r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(př. č. 7, 8, 11 SP)</a:t>
            </a:r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Studie proveditelnosti </a:t>
            </a:r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(př. č. 4A SP; dále př. č. 11)</a:t>
            </a:r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Výpočet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čistých jiných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příjmů</a:t>
            </a:r>
          </a:p>
          <a:p>
            <a:pPr marL="624078" lvl="0" indent="-514350">
              <a:buFont typeface="+mj-lt"/>
              <a:buAutoNum type="arabicPeriod"/>
            </a:pPr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pPr marL="109728" lvl="0" indent="0" algn="ctr">
              <a:buNone/>
            </a:pP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Zatím nejsou plánované další přílohy ze strany MAS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 k žádosti</a:t>
            </a:r>
            <a:endParaRPr lang="cs-CZ" dirty="0"/>
          </a:p>
        </p:txBody>
      </p:sp>
      <p:pic>
        <p:nvPicPr>
          <p:cNvPr id="5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1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Aktivita – Technika pro integrovaný záchranný systém </a:t>
            </a:r>
          </a:p>
          <a:p>
            <a:pPr marL="109728" indent="0">
              <a:buNone/>
            </a:pPr>
            <a:endParaRPr lang="cs-CZ" sz="1600" cap="all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ÚVODNÍ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INFORMACe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2.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ZÁKLADNÍ INFORMACE O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ŽADATELi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3.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Charakteristika projektu a jeho soulad s 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programem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4.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Podrobný popis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5.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ZDŮVODNĚNÍ POTŘEBNOSTI REALIZACE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6.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Management projektu a řízení lidských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zdrojů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7.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Technické a technologické řešení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8.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Dlouhodobý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majetek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9.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Výstupy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10.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Připravenost projektu k 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realizaci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11.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Finanční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analýza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12.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Analýza a řízení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rizik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13.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Vliv projektu na horizontální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kritéria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14.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Závěrečné Hodnocení udržitelnosti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09728" indent="0">
              <a:buNone/>
            </a:pP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15.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1600" cap="all" dirty="0">
                <a:solidFill>
                  <a:schemeClr val="bg2">
                    <a:lumMod val="10000"/>
                  </a:schemeClr>
                </a:solidFill>
              </a:rPr>
              <a:t>ZPŮSOB STANOVENÍ Cen DO ROZPOČTU </a:t>
            </a:r>
            <a:r>
              <a:rPr lang="cs-CZ" sz="1600" cap="all" dirty="0" smtClean="0">
                <a:solidFill>
                  <a:schemeClr val="bg2">
                    <a:lumMod val="10000"/>
                  </a:schemeClr>
                </a:solidFill>
              </a:rPr>
              <a:t>PROJEKTU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Studie</a:t>
            </a:r>
            <a:r>
              <a:rPr lang="cs-CZ" dirty="0" smtClean="0"/>
              <a:t> proveditelnosti</a:t>
            </a:r>
            <a:endParaRPr lang="cs-CZ" dirty="0"/>
          </a:p>
        </p:txBody>
      </p:sp>
      <p:pic>
        <p:nvPicPr>
          <p:cNvPr id="6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>
                <a:solidFill>
                  <a:schemeClr val="bg2">
                    <a:lumMod val="10000"/>
                  </a:schemeClr>
                </a:solidFill>
              </a:rPr>
              <a:t>Hodnotící kritéria MAS </a:t>
            </a:r>
          </a:p>
          <a:p>
            <a:pPr lvl="1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Kontrola přijatelnosti a formálních náležitostí </a:t>
            </a:r>
          </a:p>
          <a:p>
            <a:pPr lvl="1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Věcné hodnocení</a:t>
            </a:r>
          </a:p>
          <a:p>
            <a:pPr marL="393192" lvl="1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Kritéria MAS v řešení</a:t>
            </a:r>
          </a:p>
          <a:p>
            <a:pPr marL="393192" lvl="1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u="sng" dirty="0" smtClean="0">
                <a:solidFill>
                  <a:schemeClr val="bg2">
                    <a:lumMod val="10000"/>
                  </a:schemeClr>
                </a:solidFill>
              </a:rPr>
              <a:t>Hodnotící kritéria CCR</a:t>
            </a:r>
          </a:p>
          <a:p>
            <a:pPr lvl="1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Slouží k závěrečnému ověření </a:t>
            </a:r>
          </a:p>
          <a:p>
            <a:pPr lvl="1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Nenapravitelné kritérium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Statutární zástupce žadatele je trestně bezúhonný.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Projekt respektuje druh rizika (sucho, orkány a větrné smrště, sněhové srážky a masivní námrazy) definovaný pro exponované území. 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pic>
        <p:nvPicPr>
          <p:cNvPr id="5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4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 descr="http://www.masbrdy.cz/lib/exe/fetch.php?cache=&amp;media=logo_mm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43553"/>
            <a:ext cx="5007610" cy="653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masbrdy.cz/lib/exe/fetch.php?media=logo.png">
            <a:hlinkClick r:id="rId3" tooltip="[H]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558" y="1002493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ÚVOD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Představení 69. výzvy IROP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Představení plánované 2.výzvy – MAS Brdy – Hasiči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Podporované aktivity a způsobilé výdaje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Povinné přílohy k žádosti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Hodnotící kritéria pro závěrečné ověření ze strany CRR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Diskuze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Závěr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6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69. výzva IROP 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Integrovaný záchranný systém – integrované projekty CLLD</a:t>
            </a:r>
          </a:p>
          <a:p>
            <a:pPr lvl="2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Specifický cíl 4.1: Posílení komunitně vedeného místního rozvoje </a:t>
            </a:r>
          </a:p>
          <a:p>
            <a:pPr marL="630936" lvl="2" indent="0">
              <a:buNone/>
            </a:pP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Soulad projektů CLLD se strategií a vycházejí z výzvy ŘO</a:t>
            </a:r>
          </a:p>
          <a:p>
            <a:pPr lvl="2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MAS může upravovat podmínky výzvy ŘO </a:t>
            </a:r>
          </a:p>
          <a:p>
            <a:pPr lvl="2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3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30936" lvl="2" indent="0">
              <a:buNone/>
            </a:pP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2" y="2348880"/>
            <a:ext cx="4285109" cy="256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sbrdy.cz/lib/exe/fetch.php?media=logo.png">
            <a:hlinkClick r:id="rId3" tooltip="[H]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7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Kolová výzva 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Dle plánu v realizaci SCLLD – otevření 2 výzev</a:t>
            </a:r>
          </a:p>
          <a:p>
            <a:pPr marL="914400" lvl="3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Termín vyhlášení výzvy – zatím v jednání</a:t>
            </a:r>
          </a:p>
          <a:p>
            <a:pPr marL="630936" lvl="2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Oprávněný žadatele 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Obce, které zřizují jednotky požární ochrany  (§ 29 zákona č. 133/1985 Sb., o požární ochraně) – jednotky sboru dobrovolných hasičů kategorie II a III) podle přílohy zákona o požární ochraně</a:t>
            </a:r>
          </a:p>
          <a:p>
            <a:pPr lvl="3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Místo realizace 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Území vymezené ve strategii CLLD 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Podpora určena pro ORP Příbram (Bohutín, Obecnice, Ohrazenice, Jince, Trhové Dušníky)</a:t>
            </a:r>
          </a:p>
          <a:p>
            <a:pPr lvl="3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3"/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Výzva MAS Brdy – IROP - HASIČI </a:t>
            </a:r>
            <a:endParaRPr lang="cs-CZ" dirty="0"/>
          </a:p>
        </p:txBody>
      </p:sp>
      <p:pic>
        <p:nvPicPr>
          <p:cNvPr id="7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4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u="sng" dirty="0" smtClean="0">
                <a:solidFill>
                  <a:schemeClr val="bg2">
                    <a:lumMod val="10000"/>
                  </a:schemeClr>
                </a:solidFill>
              </a:rPr>
              <a:t>Technika pro integrovaný záchranný systém</a:t>
            </a:r>
          </a:p>
          <a:p>
            <a:pPr marL="109728" indent="0"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Pořízení specializované techniky a věcných prostředků pro: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Odstraňování důsledků nadprůměrných sněhových srážek a masivních námraz;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Výkon činností spojených o orkány a větrnými smrštěmi;</a:t>
            </a:r>
          </a:p>
          <a:p>
            <a:pPr lvl="3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Výkon činností spojených s extrémním suchem. </a:t>
            </a:r>
          </a:p>
          <a:p>
            <a:pPr lvl="2"/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pPr marL="630936" lvl="2" indent="0">
              <a:buNone/>
            </a:pP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Dle specifické přílohy č. 5 Programového dokumentu IROP – Území vymezené pro specifický cíl 1.3 pro ORP Příbram </a:t>
            </a:r>
            <a:endParaRPr 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pPr marL="630936" lvl="2" indent="0">
              <a:buNone/>
            </a:pPr>
            <a:endParaRPr lang="cs-CZ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30936" lvl="2" indent="0">
              <a:buNone/>
            </a:pP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Př. Č. 9 SP výzvy ŘO IROP – Zajištění odolnosti a vybavenosti</a:t>
            </a:r>
          </a:p>
        </p:txBody>
      </p:sp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pic>
        <p:nvPicPr>
          <p:cNvPr id="8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8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5" t="22085" r="27055" b="38140"/>
          <a:stretch/>
        </p:blipFill>
        <p:spPr bwMode="auto">
          <a:xfrm>
            <a:off x="156568" y="136848"/>
            <a:ext cx="6616700" cy="267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28976" y="40466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Print screen př. </a:t>
            </a:r>
            <a:r>
              <a:rPr lang="cs-CZ" b="1" dirty="0"/>
              <a:t>č</a:t>
            </a:r>
            <a:r>
              <a:rPr lang="cs-CZ" b="1" dirty="0" smtClean="0"/>
              <a:t>. 5 Programového dokumentu IROP</a:t>
            </a:r>
            <a:endParaRPr lang="cs-CZ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3" t="48388" r="27599" b="15675"/>
          <a:stretch/>
        </p:blipFill>
        <p:spPr bwMode="auto">
          <a:xfrm>
            <a:off x="1805805" y="3635742"/>
            <a:ext cx="6540501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55776" y="3244334"/>
            <a:ext cx="5430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Print screen Programový dokument IROP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07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764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Rozdělení:</a:t>
            </a:r>
          </a:p>
          <a:p>
            <a:endParaRPr lang="cs-CZ" sz="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Hlavní aktivity – minimálně 85 % způsobilých výdajů projektu</a:t>
            </a:r>
          </a:p>
          <a:p>
            <a:pPr lvl="1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Pořízení vybavení </a:t>
            </a:r>
          </a:p>
          <a:p>
            <a:pPr marL="393192" lvl="1" indent="0">
              <a:buNone/>
            </a:pPr>
            <a:endParaRPr lang="cs-CZ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Vedlejší aktivity – maximálně 15 % způsobilých výdajů projektu</a:t>
            </a:r>
          </a:p>
          <a:p>
            <a:pPr lvl="1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Pořízení Studie proveditelnosti nebo jejích částí, </a:t>
            </a:r>
          </a:p>
          <a:p>
            <a:pPr lvl="1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Výdaje pro zpracování zadávacích podmínek k zakázkám a na organizaci výběrového a zadávacího řízení , </a:t>
            </a:r>
          </a:p>
          <a:p>
            <a:pPr lvl="1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Povinný publicita. </a:t>
            </a:r>
          </a:p>
          <a:p>
            <a:pPr lvl="1"/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393192" lvl="1" indent="0" algn="ctr">
              <a:buNone/>
            </a:pPr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!!!!!! Nutno zachovat poměr hlavní a vedlejší aktivit  !!!!!!!</a:t>
            </a:r>
          </a:p>
        </p:txBody>
      </p:sp>
      <p:pic>
        <p:nvPicPr>
          <p:cNvPr id="7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5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Výstupové indikátory</a:t>
            </a:r>
          </a:p>
          <a:p>
            <a:pPr lvl="1"/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5 70 01 Počet nové techniky a věcných prostředků složek IZS</a:t>
            </a:r>
          </a:p>
          <a:p>
            <a:pPr lvl="1"/>
            <a:endParaRPr lang="cs-CZ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93192" lvl="1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Výsledkové indikátory</a:t>
            </a:r>
          </a:p>
          <a:p>
            <a:pPr marL="109728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Není vykazován žádný</a:t>
            </a:r>
          </a:p>
          <a:p>
            <a:pPr lvl="1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Žadatel popíše plánové výsledky projektu stručně do MS2014+ - Co je cílem projektu?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projektu</a:t>
            </a:r>
            <a:endParaRPr lang="cs-CZ" dirty="0"/>
          </a:p>
        </p:txBody>
      </p:sp>
      <p:pic>
        <p:nvPicPr>
          <p:cNvPr id="6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81328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Od 1.1.2014 do ………..( v řešení)</a:t>
            </a:r>
          </a:p>
          <a:p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Evropský fond pro regionální rozvoj: 95 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%</a:t>
            </a:r>
          </a:p>
          <a:p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Minimální a maximální výše způsobilých výdajů: ….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v řešení)</a:t>
            </a:r>
          </a:p>
          <a:p>
            <a:pPr marL="109728" indent="0">
              <a:buNone/>
            </a:pP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Pořízení vybavení</a:t>
            </a: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Pořízení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Studie proveditelnosti nebo jejích částí, </a:t>
            </a: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Výdaje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pro zpracování zadávacích podmínek k zakázkám a na organizaci výběrového a zadávacího řízení , </a:t>
            </a: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Povinná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publicita. </a:t>
            </a:r>
          </a:p>
          <a:p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</a:t>
            </a:r>
            <a:endParaRPr lang="cs-CZ" dirty="0"/>
          </a:p>
        </p:txBody>
      </p:sp>
      <p:pic>
        <p:nvPicPr>
          <p:cNvPr id="9" name="Picture 2" descr="http://www.masbrdy.cz/lib/exe/fetch.php?media=logo.png">
            <a:hlinkClick r:id="rId2" tooltip="[H]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09320"/>
            <a:ext cx="452740" cy="33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">
      <a:dk1>
        <a:srgbClr val="54A838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B7E2A9"/>
      </a:accent2>
      <a:accent3>
        <a:srgbClr val="DBF0D4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604</Words>
  <Application>Microsoft Office PowerPoint</Application>
  <PresentationFormat>Předvádění na obrazovce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Opatření 1.2 HASIČI   PŘÍPRAVA PROJEKTU</vt:lpstr>
      <vt:lpstr>PROGRAM</vt:lpstr>
      <vt:lpstr>69. výzva IROP </vt:lpstr>
      <vt:lpstr>2. Výzva MAS Brdy – IROP - HASIČI </vt:lpstr>
      <vt:lpstr>Podporované aktivity</vt:lpstr>
      <vt:lpstr>Prezentace aplikace PowerPoint</vt:lpstr>
      <vt:lpstr>Podporované aktivity</vt:lpstr>
      <vt:lpstr>Indikátory projektu</vt:lpstr>
      <vt:lpstr>Způsobilé výdaje </vt:lpstr>
      <vt:lpstr>Způsobilé výdaje</vt:lpstr>
      <vt:lpstr>Povinné přílohy k žádosti</vt:lpstr>
      <vt:lpstr>Studie proveditelnosti</vt:lpstr>
      <vt:lpstr>Hodnotící kritéria</vt:lpstr>
      <vt:lpstr>DĚKUJI ZA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ZE ŠKOLENÍ   VYHLAŠOVÁNÍ VÝZEV A HODNOCENÍ PROJEKTŮ  V RÁMCI MAS BRDY</dc:title>
  <dc:creator>Milan.Janota@hotmail.com</dc:creator>
  <cp:lastModifiedBy>Milan.Janota@hotmail.com</cp:lastModifiedBy>
  <cp:revision>37</cp:revision>
  <dcterms:created xsi:type="dcterms:W3CDTF">2017-04-25T12:29:14Z</dcterms:created>
  <dcterms:modified xsi:type="dcterms:W3CDTF">2017-05-11T12:10:24Z</dcterms:modified>
</cp:coreProperties>
</file>