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10"/>
  </p:notesMasterIdLst>
  <p:sldIdLst>
    <p:sldId id="256" r:id="rId2"/>
    <p:sldId id="269" r:id="rId3"/>
    <p:sldId id="268" r:id="rId4"/>
    <p:sldId id="259" r:id="rId5"/>
    <p:sldId id="265" r:id="rId6"/>
    <p:sldId id="262" r:id="rId7"/>
    <p:sldId id="266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8" autoAdjust="0"/>
    <p:restoredTop sz="95303" autoAdjust="0"/>
  </p:normalViewPr>
  <p:slideViewPr>
    <p:cSldViewPr snapToGrid="0">
      <p:cViewPr varScale="1">
        <p:scale>
          <a:sx n="84" d="100"/>
          <a:sy n="84" d="100"/>
        </p:scale>
        <p:origin x="2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 smtClean="0"/>
              <a:t>Žádat</a:t>
            </a:r>
            <a:r>
              <a:rPr lang="cs-CZ" baseline="0" dirty="0" smtClean="0"/>
              <a:t> </a:t>
            </a:r>
            <a:r>
              <a:rPr lang="cs-CZ" baseline="0" dirty="0"/>
              <a:t>o dotaci u MAS </a:t>
            </a:r>
            <a:r>
              <a:rPr lang="cs-CZ" baseline="0" dirty="0" smtClean="0"/>
              <a:t>Brdy má v plánu:</a:t>
            </a:r>
            <a:endParaRPr lang="cs-CZ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12 Ano</a:t>
                    </a:r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91D41DA5-3DB1-461D-9FC8-B2710043E855}" type="VALUE">
                      <a:rPr lang="en-US" baseline="0"/>
                      <a:pPr/>
                      <a:t>[HODNOTA]</a:t>
                    </a:fld>
                    <a:r>
                      <a:rPr lang="en-US" baseline="0"/>
                      <a:t>  Ne</a:t>
                    </a:r>
                  </a:p>
                </c:rich>
              </c:tx>
              <c:dLblPos val="inEnd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(List1!$B$7,List1!$C$7)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(List1!$B$24,List1!$C$24)</c:f>
              <c:numCache>
                <c:formatCode>General</c:formatCode>
                <c:ptCount val="2"/>
                <c:pt idx="0">
                  <c:v>12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8EFA0-04AA-4DE9-B151-3D2155161C32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C7818-FD78-4096-A56B-09E281668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63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7818-FD78-4096-A56B-09E281668DE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262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97F1-BABE-4F58-BE04-753C35C0A846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87719-43C3-448B-A2FB-96C24AC69182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646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97F1-BABE-4F58-BE04-753C35C0A846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87719-43C3-448B-A2FB-96C24AC691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470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97F1-BABE-4F58-BE04-753C35C0A846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87719-43C3-448B-A2FB-96C24AC691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76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97F1-BABE-4F58-BE04-753C35C0A846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87719-43C3-448B-A2FB-96C24AC691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456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97F1-BABE-4F58-BE04-753C35C0A846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87719-43C3-448B-A2FB-96C24AC69182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482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97F1-BABE-4F58-BE04-753C35C0A846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87719-43C3-448B-A2FB-96C24AC691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512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97F1-BABE-4F58-BE04-753C35C0A846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87719-43C3-448B-A2FB-96C24AC691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532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97F1-BABE-4F58-BE04-753C35C0A846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87719-43C3-448B-A2FB-96C24AC691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172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97F1-BABE-4F58-BE04-753C35C0A846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87719-43C3-448B-A2FB-96C24AC691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95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5A97F1-BABE-4F58-BE04-753C35C0A846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A87719-43C3-448B-A2FB-96C24AC691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2354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97F1-BABE-4F58-BE04-753C35C0A846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87719-43C3-448B-A2FB-96C24AC691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18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chemeClr val="accent1">
                <a:lumMod val="5000"/>
                <a:lumOff val="95000"/>
                <a:alpha val="95000"/>
              </a:schemeClr>
            </a:gs>
            <a:gs pos="8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5A97F1-BABE-4F58-BE04-753C35C0A846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AA87719-43C3-448B-A2FB-96C24AC69182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90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505243" y="2514600"/>
            <a:ext cx="9999369" cy="2380957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/>
              <a:t>Vyhodnocení dotazníků na </a:t>
            </a:r>
            <a:r>
              <a:rPr lang="cs-CZ" sz="5400" b="1" dirty="0" smtClean="0"/>
              <a:t>téma                       „</a:t>
            </a:r>
            <a:r>
              <a:rPr lang="cs-CZ" sz="5400" b="1" dirty="0"/>
              <a:t>Hasiči, Chodci, Vzdělávání </a:t>
            </a:r>
            <a:r>
              <a:rPr lang="cs-CZ" sz="5400" b="1" dirty="0" smtClean="0"/>
              <a:t>                  a </a:t>
            </a:r>
            <a:r>
              <a:rPr lang="cs-CZ" sz="5400" b="1" dirty="0"/>
              <a:t>Komunita“</a:t>
            </a:r>
            <a:br>
              <a:rPr lang="cs-CZ" sz="5400" b="1" dirty="0"/>
            </a:br>
            <a:endParaRPr lang="cs-CZ" sz="5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38289" y="4895557"/>
            <a:ext cx="10379197" cy="1248245"/>
          </a:xfrm>
        </p:spPr>
        <p:txBody>
          <a:bodyPr>
            <a:normAutofit/>
          </a:bodyPr>
          <a:lstStyle/>
          <a:p>
            <a:r>
              <a:rPr lang="cs-CZ" sz="1600" dirty="0" smtClean="0"/>
              <a:t>Jince, 25.4.2017</a:t>
            </a:r>
          </a:p>
          <a:p>
            <a:endParaRPr lang="cs-CZ" sz="1600" dirty="0"/>
          </a:p>
          <a:p>
            <a:r>
              <a:rPr lang="cs-CZ" sz="1600" dirty="0" smtClean="0"/>
              <a:t>Vlachová Petra, asistentka SCLLD</a:t>
            </a:r>
            <a:endParaRPr lang="cs-CZ" sz="1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060" y="238474"/>
            <a:ext cx="8806370" cy="102788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952" y="5488377"/>
            <a:ext cx="908232" cy="65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79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97280" y="2099370"/>
            <a:ext cx="86296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27.3.2017 byl vytvořen a následně na setkání starostů 28.3.2017 rozdán obecný dotazník týkající se zájmu potencionálních žadatelů o dotace u MAS Brdy. Dále byl 19.4. 2017 po domluvě s Programovým výborem rozeslán zbylým obcím, které se neúčastnily setkání starostů též k vyjádření.</a:t>
            </a:r>
          </a:p>
          <a:p>
            <a:endParaRPr lang="cs-CZ" dirty="0">
              <a:effectLst>
                <a:glow rad="127000">
                  <a:schemeClr val="accent1">
                    <a:alpha val="40000"/>
                  </a:schemeClr>
                </a:glow>
              </a:effectLst>
            </a:endParaRP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Na jednání starostů bylo odsouhlaseno, že bude vypracován a zaslán další dotazník jen pro oblast  Vzdělávání a Komunity.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13.4.2017 </a:t>
            </a:r>
            <a:r>
              <a:rPr lang="cs-CZ" dirty="0"/>
              <a:t>odcházel všem členům včetně škol.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930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177290" y="2257336"/>
            <a:ext cx="79781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Zpětnou vazbu jsme dostali od </a:t>
            </a:r>
            <a:r>
              <a:rPr lang="cs-CZ" dirty="0">
                <a:solidFill>
                  <a:srgbClr val="FF0000"/>
                </a:solidFill>
              </a:rPr>
              <a:t>16 obcí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u="sng" dirty="0"/>
              <a:t>Ze zpracovaných výsledků vyplývá, že :   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6523602"/>
              </p:ext>
            </p:extLst>
          </p:nvPr>
        </p:nvGraphicFramePr>
        <p:xfrm>
          <a:off x="5896956" y="2459830"/>
          <a:ext cx="4435764" cy="2855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348740" y="891540"/>
            <a:ext cx="94526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 smtClean="0"/>
              <a:t>Žádat  o dotaci u MAS Brdy má v plánu: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410715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299" y="2291509"/>
            <a:ext cx="9381964" cy="1718632"/>
          </a:xfrm>
        </p:spPr>
        <p:txBody>
          <a:bodyPr>
            <a:normAutofit/>
          </a:bodyPr>
          <a:lstStyle/>
          <a:p>
            <a:r>
              <a:rPr lang="cs-CZ" sz="1800" b="1" dirty="0" smtClean="0">
                <a:solidFill>
                  <a:srgbClr val="FF0000"/>
                </a:solidFill>
              </a:rPr>
              <a:t> -    9 obcí </a:t>
            </a:r>
            <a:r>
              <a:rPr lang="cs-CZ" sz="1800" dirty="0" smtClean="0">
                <a:solidFill>
                  <a:schemeClr val="tx1"/>
                </a:solidFill>
              </a:rPr>
              <a:t>do opatření </a:t>
            </a:r>
            <a:r>
              <a:rPr lang="cs-CZ" sz="1800" dirty="0" smtClean="0"/>
              <a:t>pro </a:t>
            </a:r>
            <a:r>
              <a:rPr lang="cs-CZ" sz="1800" b="1" dirty="0" smtClean="0">
                <a:solidFill>
                  <a:srgbClr val="FF0000"/>
                </a:solidFill>
              </a:rPr>
              <a:t>chodce 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 </a:t>
            </a:r>
            <a:r>
              <a:rPr lang="cs-CZ" sz="1800" dirty="0" smtClean="0">
                <a:solidFill>
                  <a:srgbClr val="FF0000"/>
                </a:solidFill>
              </a:rPr>
              <a:t>- </a:t>
            </a:r>
            <a:r>
              <a:rPr lang="cs-CZ" sz="1800" dirty="0" smtClean="0"/>
              <a:t>  </a:t>
            </a:r>
            <a:r>
              <a:rPr lang="cs-CZ" sz="1800" b="1" dirty="0" smtClean="0">
                <a:solidFill>
                  <a:srgbClr val="FF0000"/>
                </a:solidFill>
              </a:rPr>
              <a:t>4 obce </a:t>
            </a:r>
            <a:r>
              <a:rPr lang="cs-CZ" sz="1800" dirty="0" smtClean="0">
                <a:solidFill>
                  <a:schemeClr val="tx1"/>
                </a:solidFill>
              </a:rPr>
              <a:t>do opatření </a:t>
            </a:r>
            <a:r>
              <a:rPr lang="cs-CZ" sz="1800" dirty="0" smtClean="0"/>
              <a:t>na </a:t>
            </a:r>
            <a:r>
              <a:rPr lang="cs-CZ" sz="1800" b="1" dirty="0" smtClean="0">
                <a:solidFill>
                  <a:srgbClr val="FF0000"/>
                </a:solidFill>
              </a:rPr>
              <a:t>hasiče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 smtClean="0"/>
              <a:t> </a:t>
            </a:r>
            <a:r>
              <a:rPr lang="cs-CZ" sz="1800" dirty="0" smtClean="0">
                <a:solidFill>
                  <a:srgbClr val="FF0000"/>
                </a:solidFill>
              </a:rPr>
              <a:t>-</a:t>
            </a:r>
            <a:r>
              <a:rPr lang="cs-CZ" sz="1800" dirty="0" smtClean="0"/>
              <a:t>   </a:t>
            </a:r>
            <a:r>
              <a:rPr lang="cs-CZ" sz="1800" b="1" dirty="0" smtClean="0">
                <a:solidFill>
                  <a:srgbClr val="FF0000"/>
                </a:solidFill>
              </a:rPr>
              <a:t>8 obcí</a:t>
            </a:r>
            <a:r>
              <a:rPr lang="cs-CZ" sz="1800" dirty="0" smtClean="0">
                <a:solidFill>
                  <a:srgbClr val="FF0000"/>
                </a:solidFill>
              </a:rPr>
              <a:t>, </a:t>
            </a:r>
            <a:r>
              <a:rPr lang="cs-CZ" sz="1800" b="1" dirty="0" smtClean="0">
                <a:solidFill>
                  <a:srgbClr val="FF0000"/>
                </a:solidFill>
              </a:rPr>
              <a:t>organizací, církví nebo spolků  </a:t>
            </a:r>
            <a:r>
              <a:rPr lang="cs-CZ" sz="1800" dirty="0" smtClean="0">
                <a:solidFill>
                  <a:schemeClr val="tx1"/>
                </a:solidFill>
              </a:rPr>
              <a:t>do opatření na</a:t>
            </a:r>
            <a:r>
              <a:rPr lang="cs-CZ" sz="1800" b="1" dirty="0" smtClean="0">
                <a:solidFill>
                  <a:srgbClr val="FF0000"/>
                </a:solidFill>
              </a:rPr>
              <a:t> Vzdělávání a Komunitu</a:t>
            </a:r>
            <a:r>
              <a:rPr lang="cs-CZ" sz="1800" dirty="0" smtClean="0"/>
              <a:t/>
            </a:r>
            <a:br>
              <a:rPr lang="cs-CZ" sz="1800" dirty="0" smtClean="0"/>
            </a:br>
            <a:endParaRPr lang="cs-CZ" sz="1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567700" y="605928"/>
            <a:ext cx="79431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JAKÉHO OPATŘENÍ počítají s dotací jednotlivé obce, spolky a organizace /některé obce plánují žádat i do více opatření najednou/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467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747856"/>
              </p:ext>
            </p:extLst>
          </p:nvPr>
        </p:nvGraphicFramePr>
        <p:xfrm>
          <a:off x="672030" y="374575"/>
          <a:ext cx="10080433" cy="5640634"/>
        </p:xfrm>
        <a:graphic>
          <a:graphicData uri="http://schemas.openxmlformats.org/drawingml/2006/table">
            <a:tbl>
              <a:tblPr/>
              <a:tblGrid>
                <a:gridCol w="3612364"/>
                <a:gridCol w="250754"/>
                <a:gridCol w="282767"/>
                <a:gridCol w="229414"/>
                <a:gridCol w="261425"/>
                <a:gridCol w="400142"/>
                <a:gridCol w="357460"/>
                <a:gridCol w="330784"/>
                <a:gridCol w="341454"/>
                <a:gridCol w="597545"/>
                <a:gridCol w="483727"/>
                <a:gridCol w="480170"/>
                <a:gridCol w="391250"/>
                <a:gridCol w="389472"/>
                <a:gridCol w="483727"/>
                <a:gridCol w="483727"/>
                <a:gridCol w="192069"/>
                <a:gridCol w="192069"/>
                <a:gridCol w="320113"/>
              </a:tblGrid>
              <a:tr h="384615">
                <a:tc gridSpan="19"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VYHODNOCENÍ DOTAZNÍKU na téma "Připravujeme vyhlášení výzev pro žadatele o dotace"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4615">
                <a:tc gridSpan="19"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Dotazník byl vytvořen 27.3.2017 následně rozdán a vyplněn respondenty dne 28.3.2017 v 17:00hod při Pracovním setkání starostů zájmového území MAS Brdy a dne 30.3.2017 vyhodnocen, dále doplněn 21.4.2017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0337"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Pořadí dotazníku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Otázka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Otázka 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Otázka 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Otázka 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Otázka 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Otázka 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Otázka 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85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Název Obce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Žádost o dotaci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Investice do opatření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Projekty pro rok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Předpokládané náklady projektu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Máte již aktuálně připraveno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Máte info zda plánují žádat o dotaci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Který z termínů vám vyhovuje pro příští setkání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8076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Hasiči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Chodci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Vzdělávání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Komunita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Rozpočet projektu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Technickou dokumentaci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Další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Vámi zřizované organizace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Další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Název organizace, která bude žádat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1538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Obec Trhové Dušníky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500 000,00 Kč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193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Jiří Špindler - Dubno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2 000 000,00 Kč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 Hluboš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38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Obec Trhové Dušníky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400 000,00 Kč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193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SDH Suchodol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193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V. Petráň - Drahlín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300 000,00 Kč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38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Radim Šíma -Komárov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85"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Obec Hvozdec-Mottl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200 000,00 Kč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Společenský klub, z.s.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193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 Obec Obecnice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400 000,00 Kč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193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Obec Suchodol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1 500 000,00 Kč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 Obec Felbabka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2 100 000,00 Kč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Štorkán -Gastro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85"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 Obec Zaječov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1-3 000 000,00Kč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Spolek Zděná 2012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0193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 Obec Hluboš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500 000,00 Kč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193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 Obec Bohutín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500 000,00 Kč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193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 Obec Rpety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193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 Obec Malá Víska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01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 Obec Ohrazenice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211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7 400 000,00 Kč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193">
                <a:tc>
                  <a:txBody>
                    <a:bodyPr/>
                    <a:lstStyle/>
                    <a:p>
                      <a:pPr algn="l" fontAlgn="b"/>
                      <a:endParaRPr lang="cs-CZ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827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Znění otázek: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193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Otázka číslo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Plánujete podat žádost o dotaci Vašeho projektu k MAS Brdy?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193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Otázka číslo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jakého opatření?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193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Otázka číslo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Připravujete projekt pro rok: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193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Otázka číslo 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Předpokládané náklady projektu: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193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Otázka číslo 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Máte již aktuálně připraveno: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193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Otázka číslo 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Máte informaci zda plánují požádat o dotaci: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193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Otázka číslo 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Který z následujících termínů Vám vyhovuje pro příští setkání?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666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693247"/>
              </p:ext>
            </p:extLst>
          </p:nvPr>
        </p:nvGraphicFramePr>
        <p:xfrm>
          <a:off x="0" y="749147"/>
          <a:ext cx="5750804" cy="4461362"/>
        </p:xfrm>
        <a:graphic>
          <a:graphicData uri="http://schemas.openxmlformats.org/drawingml/2006/table">
            <a:tbl>
              <a:tblPr/>
              <a:tblGrid>
                <a:gridCol w="1884967"/>
                <a:gridCol w="760323"/>
                <a:gridCol w="472483"/>
                <a:gridCol w="720141"/>
                <a:gridCol w="798587"/>
                <a:gridCol w="1114303"/>
              </a:tblGrid>
              <a:tr h="69021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Název Obce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Hasiči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Chodci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Vzdělávání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Komunita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Předpokládané náklady projektu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30943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Obec Trhové Dušníky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500 000,00 Kč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8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Jiří Špindler - Dubno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2 000 000,00 Kč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8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Obec Trhové Dušníky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400 000,00 Kč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8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SDH Suchodol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8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V. Petráň - Drahlín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300 000,00 Kč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8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Radim Šíma -Komárov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Obec Hvozdec-Mottl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200 000,00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8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 Obec Obecnice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400 000,00 Kč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8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Obec Suchodol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1 500 000,00 Kč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 Obec Felbabka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2 100 000,00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 Obec Zaječov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1-3 000 000,00Kč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8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 Obec Hluboš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500 000,00 Kč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8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 Obec Bohutín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500 000,00 Kč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8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 Obec Rpety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7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 Obec Malá Víska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02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 Obec Ohrazenice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203957"/>
              </p:ext>
            </p:extLst>
          </p:nvPr>
        </p:nvGraphicFramePr>
        <p:xfrm>
          <a:off x="5994746" y="1680210"/>
          <a:ext cx="5926191" cy="4639077"/>
        </p:xfrm>
        <a:graphic>
          <a:graphicData uri="http://schemas.openxmlformats.org/drawingml/2006/table">
            <a:tbl>
              <a:tblPr/>
              <a:tblGrid>
                <a:gridCol w="1727690"/>
                <a:gridCol w="1554914"/>
                <a:gridCol w="698594"/>
                <a:gridCol w="794094"/>
                <a:gridCol w="1150899"/>
              </a:tblGrid>
              <a:tr h="28674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Název organizace 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Náklady 2017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Popis projektu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Náklady 2018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Popis projektu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661935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Masarykova ZŠ a MŠ Obecnice 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720 000,00 Kč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ZŠ - Rekonstrukce vchodu a bezbariérový přístup -  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520 000,00 Kč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Venkovní učebna EVVO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30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OÚ Chaloupky 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83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ZŠ Jince 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500 000,-Kč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MŠ - Výstavba altánu 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30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Obec Felbabka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90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MŠ Podlesí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1 600 000,00 Kč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Multifunkční logopedicko - pohybové hřiště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2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</a:t>
                      </a:r>
                      <a:r>
                        <a:rPr lang="cs-C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 </a:t>
                      </a:r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Hluboš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800 000,00 Kč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Moderní CNC pracoviště    pro žáky 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30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OÚ Podluhy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280 216,00 Kč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4487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 OÚ Suchodol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200 000,00Kč + 120 000,00Kč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ZŠ - Moderní počítačová místnost + SDH Suchodol / společenská místnost        pro malé hasiče/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30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OÚ Komárov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30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 Obec Hvozdec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200 000,-Kč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Společenský klub, z.s.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202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 Obec Zaječov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1-3 000 000,00-Kč /v této částce chodci, vzdělávání, komunita/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Spolek Zděná 2012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2" marR="8052" marT="8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Spolek Zděná 2012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7559063" y="1181903"/>
            <a:ext cx="3393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„Vzdělávání a Komunita“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421175" y="297455"/>
            <a:ext cx="2908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Obecný dotazník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3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359920"/>
              </p:ext>
            </p:extLst>
          </p:nvPr>
        </p:nvGraphicFramePr>
        <p:xfrm>
          <a:off x="857248" y="590208"/>
          <a:ext cx="8524877" cy="4743793"/>
        </p:xfrm>
        <a:graphic>
          <a:graphicData uri="http://schemas.openxmlformats.org/drawingml/2006/table">
            <a:tbl>
              <a:tblPr/>
              <a:tblGrid>
                <a:gridCol w="1124748"/>
                <a:gridCol w="342781"/>
                <a:gridCol w="342781"/>
                <a:gridCol w="342781"/>
                <a:gridCol w="948002"/>
                <a:gridCol w="949786"/>
                <a:gridCol w="342781"/>
                <a:gridCol w="1171167"/>
                <a:gridCol w="1171167"/>
                <a:gridCol w="937289"/>
                <a:gridCol w="851594"/>
              </a:tblGrid>
              <a:tr h="165452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Vyhodnocení dotazníku na téma "VZDĚLÁVÁNÍ"</a:t>
                      </a: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71362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Dotazník byl vyhodnocen dne 21.4.2017</a:t>
                      </a: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409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Název organizace </a:t>
                      </a:r>
                    </a:p>
                  </a:txBody>
                  <a:tcPr marL="5010" marR="5010" marT="501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Otázka 1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Otázka 2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Otázka 3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Otázka 4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5090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Plánujete podat žádost u MAS Brdy?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Počítáte s realizací projektu pro ZŠ nebo MŠ, případně střední školu na území vaší obce?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 záměr žádat o dotaci některá z neziskových organizací, církví, spolků, tělovýchovných klubů a jednot?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Popis projektu 2017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Předpokládané náklady projektu 2017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Popis projektu 2018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Předpokládané náklady projektu 2018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</a:tr>
              <a:tr h="12409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010" marR="5010" marT="5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010" marR="5010" marT="5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5010" marR="5010" marT="5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9998"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Masarykova ZŠ a MŠ Obecnice 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ZŠ - Rekonstrukce vchodu a bezbariérový přístup -  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720 000,00 Kč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Venkovní učebna EVVO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520 000,00 Kč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OÚ Chaloupky 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0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ZŠ Jince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MŠ - Výstavba altánu 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500 000,-Kč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0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Obec Felbabka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89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MŠ Podlesí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Multifunkční logopedicko - pohybové hřiště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1 600 000,00 Kč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62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</a:t>
                      </a:r>
                      <a:r>
                        <a:rPr lang="cs-CZ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</a:t>
                      </a:r>
                      <a:r>
                        <a:rPr lang="cs-CZ" sz="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Hluboš</a:t>
                      </a:r>
                      <a:endParaRPr lang="cs-CZ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Moderní CNC pracoviště    pro žáky 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800 000,00 Kč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OÚ Podluhy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280 216,00 Kč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3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 OÚ Suchodol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ZŠ - Moderní počítačová místnost + SDH Suchodol / společenská místnost        pro malé hasiče/</a:t>
                      </a:r>
                    </a:p>
                  </a:txBody>
                  <a:tcPr marL="5010" marR="5010" marT="5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200 000,00Kč + 120 000,00Kč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452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OÚ Komárov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452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 Obec Hvozdec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Společenský klub, z.s.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200 000,-Kč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452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 Obec Zaječov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Spolek Zděná 2012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1-3 000 000,00-Kč /v této částce chodci, vzdělávání, komunita/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Spolek Zděná 2012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90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5010" marR="5010" marT="5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010" marR="5010" marT="5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010" marR="5010" marT="5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010" marR="5010" marT="5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5 620 216,00,-Kč 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2 320 000,00,-Kč</a:t>
                      </a:r>
                    </a:p>
                  </a:txBody>
                  <a:tcPr marL="5010" marR="5010" marT="5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0"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8180"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180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Vysvětlivky:</a:t>
                      </a:r>
                    </a:p>
                  </a:txBody>
                  <a:tcPr marL="5010" marR="5010" marT="50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010" marR="5010" marT="5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respondent na tuto otázku neodpověděl</a:t>
                      </a:r>
                    </a:p>
                  </a:txBody>
                  <a:tcPr marL="5010" marR="5010" marT="5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180"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 1</a:t>
                      </a:r>
                    </a:p>
                  </a:txBody>
                  <a:tcPr marL="5010" marR="5010" marT="5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respondent reagoval kladně  </a:t>
                      </a:r>
                    </a:p>
                  </a:txBody>
                  <a:tcPr marL="5010" marR="5010" marT="5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180"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 0</a:t>
                      </a:r>
                    </a:p>
                  </a:txBody>
                  <a:tcPr marL="5010" marR="5010" marT="5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respondent reagoval záporně </a:t>
                      </a:r>
                    </a:p>
                  </a:txBody>
                  <a:tcPr marL="5010" marR="5010" marT="5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10" marR="5010" marT="5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41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466" y="480794"/>
            <a:ext cx="1257303" cy="907332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941504" y="2302526"/>
            <a:ext cx="70507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Děkuji za pozornost!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57070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384</TotalTime>
  <Words>1421</Words>
  <Application>Microsoft Office PowerPoint</Application>
  <PresentationFormat>Širokoúhlá obrazovka</PresentationFormat>
  <Paragraphs>704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Retrospektiva</vt:lpstr>
      <vt:lpstr>Vyhodnocení dotazníků na téma                       „Hasiči, Chodci, Vzdělávání                   a Komunita“ </vt:lpstr>
      <vt:lpstr>Prezentace aplikace PowerPoint</vt:lpstr>
      <vt:lpstr>Prezentace aplikace PowerPoint</vt:lpstr>
      <vt:lpstr> -    9 obcí do opatření pro chodce     -   4 obce do opatření na hasiče   -   8 obcí, organizací, církví nebo spolků  do opatření na Vzdělávání a Komunitu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Mas Brdy</dc:creator>
  <cp:lastModifiedBy>Mas Brdy</cp:lastModifiedBy>
  <cp:revision>44</cp:revision>
  <dcterms:created xsi:type="dcterms:W3CDTF">2017-04-24T07:41:52Z</dcterms:created>
  <dcterms:modified xsi:type="dcterms:W3CDTF">2017-04-25T07:05:12Z</dcterms:modified>
</cp:coreProperties>
</file>